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26" r:id="rId2"/>
    <p:sldId id="380" r:id="rId3"/>
    <p:sldId id="410" r:id="rId4"/>
    <p:sldId id="260" r:id="rId5"/>
    <p:sldId id="405" r:id="rId6"/>
    <p:sldId id="407" r:id="rId7"/>
    <p:sldId id="408" r:id="rId8"/>
    <p:sldId id="409" r:id="rId9"/>
    <p:sldId id="390" r:id="rId10"/>
    <p:sldId id="406" r:id="rId11"/>
    <p:sldId id="401" r:id="rId12"/>
    <p:sldId id="417" r:id="rId13"/>
    <p:sldId id="418" r:id="rId14"/>
    <p:sldId id="402" r:id="rId15"/>
    <p:sldId id="411" r:id="rId16"/>
    <p:sldId id="412" r:id="rId17"/>
    <p:sldId id="413" r:id="rId18"/>
    <p:sldId id="414" r:id="rId19"/>
    <p:sldId id="416" r:id="rId20"/>
    <p:sldId id="404" r:id="rId21"/>
    <p:sldId id="41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FE7"/>
    <a:srgbClr val="FFA4FA"/>
    <a:srgbClr val="FFB064"/>
    <a:srgbClr val="FF8000"/>
    <a:srgbClr val="B2D3FF"/>
    <a:srgbClr val="BCFFE0"/>
    <a:srgbClr val="FBD4E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7" autoAdjust="0"/>
    <p:restoredTop sz="92838"/>
  </p:normalViewPr>
  <p:slideViewPr>
    <p:cSldViewPr snapToGrid="0" snapToObjects="1">
      <p:cViewPr varScale="1">
        <p:scale>
          <a:sx n="129" d="100"/>
          <a:sy n="129" d="100"/>
        </p:scale>
        <p:origin x="20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D2DAA8-2093-B24A-BB0D-21409857AE4B}" type="datetimeFigureOut">
              <a:rPr lang="en-US" smtClean="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95249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2DAA8-2093-B24A-BB0D-21409857AE4B}" type="datetimeFigureOut">
              <a:rPr lang="en-US" smtClean="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93154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2DAA8-2093-B24A-BB0D-21409857AE4B}" type="datetimeFigureOut">
              <a:rPr lang="en-US" smtClean="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206362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2DAA8-2093-B24A-BB0D-21409857AE4B}" type="datetimeFigureOut">
              <a:rPr lang="en-US" smtClean="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155432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2DAA8-2093-B24A-BB0D-21409857AE4B}" type="datetimeFigureOut">
              <a:rPr lang="en-US" smtClean="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68423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2DAA8-2093-B24A-BB0D-21409857AE4B}" type="datetimeFigureOut">
              <a:rPr lang="en-US" smtClean="0"/>
              <a:t>7/25/19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144375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2DAA8-2093-B24A-BB0D-21409857AE4B}" type="datetimeFigureOut">
              <a:rPr lang="en-US" smtClean="0"/>
              <a:t>7/25/19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366506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2DAA8-2093-B24A-BB0D-21409857AE4B}" type="datetimeFigureOut">
              <a:rPr lang="en-US" smtClean="0"/>
              <a:t>7/25/19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32971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DAA8-2093-B24A-BB0D-21409857AE4B}" type="datetimeFigureOut">
              <a:rPr lang="en-US" smtClean="0"/>
              <a:t>7/25/19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144667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2DAA8-2093-B24A-BB0D-21409857AE4B}" type="datetimeFigureOut">
              <a:rPr lang="en-US" smtClean="0"/>
              <a:t>7/25/19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118739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2DAA8-2093-B24A-BB0D-21409857AE4B}" type="datetimeFigureOut">
              <a:rPr lang="en-US" smtClean="0"/>
              <a:t>7/25/19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53376B-3FDF-7E41-A954-3F8E725BF3DB}" type="slidenum">
              <a:rPr lang="en-US" smtClean="0"/>
              <a:t>‹#›</a:t>
            </a:fld>
            <a:endParaRPr lang="en-US" dirty="0"/>
          </a:p>
        </p:txBody>
      </p:sp>
    </p:spTree>
    <p:extLst>
      <p:ext uri="{BB962C8B-B14F-4D97-AF65-F5344CB8AC3E}">
        <p14:creationId xmlns:p14="http://schemas.microsoft.com/office/powerpoint/2010/main" val="2932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2DAA8-2093-B24A-BB0D-21409857AE4B}" type="datetimeFigureOut">
              <a:rPr lang="en-US" smtClean="0"/>
              <a:t>7/25/19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3376B-3FDF-7E41-A954-3F8E725BF3DB}" type="slidenum">
              <a:rPr lang="en-US" smtClean="0"/>
              <a:t>‹#›</a:t>
            </a:fld>
            <a:endParaRPr lang="en-US" dirty="0"/>
          </a:p>
        </p:txBody>
      </p:sp>
    </p:spTree>
    <p:extLst>
      <p:ext uri="{BB962C8B-B14F-4D97-AF65-F5344CB8AC3E}">
        <p14:creationId xmlns:p14="http://schemas.microsoft.com/office/powerpoint/2010/main" val="4206562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1.jpeg"/><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g"/><Relationship Id="rId10" Type="http://schemas.openxmlformats.org/officeDocument/2006/relationships/image" Target="../media/image19.png"/><Relationship Id="rId19" Type="http://schemas.openxmlformats.org/officeDocument/2006/relationships/image" Target="../media/image28.gif"/><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5" name="Picture 3">
            <a:extLst>
              <a:ext uri="{FF2B5EF4-FFF2-40B4-BE49-F238E27FC236}">
                <a16:creationId xmlns:a16="http://schemas.microsoft.com/office/drawing/2014/main" id="{298E5673-A87A-FA44-865C-EAF0DB70F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67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6" name="Rectangle 4">
            <a:extLst>
              <a:ext uri="{FF2B5EF4-FFF2-40B4-BE49-F238E27FC236}">
                <a16:creationId xmlns:a16="http://schemas.microsoft.com/office/drawing/2014/main" id="{8161270B-7C80-004E-839D-7D98A627A96F}"/>
              </a:ext>
            </a:extLst>
          </p:cNvPr>
          <p:cNvSpPr>
            <a:spLocks noChangeArrowheads="1"/>
          </p:cNvSpPr>
          <p:nvPr/>
        </p:nvSpPr>
        <p:spPr bwMode="auto">
          <a:xfrm>
            <a:off x="170373" y="4163296"/>
            <a:ext cx="8797446"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200" dirty="0">
                <a:latin typeface="Comic Sans MS" panose="030F0902030302020204" pitchFamily="66" charset="0"/>
                <a:cs typeface="Arial" panose="020B0604020202020204" pitchFamily="34" charset="0"/>
              </a:rPr>
              <a:t>Why was the American West so fiercely contested in the years 1835-1895?</a:t>
            </a:r>
          </a:p>
        </p:txBody>
      </p:sp>
    </p:spTree>
    <p:extLst>
      <p:ext uri="{BB962C8B-B14F-4D97-AF65-F5344CB8AC3E}">
        <p14:creationId xmlns:p14="http://schemas.microsoft.com/office/powerpoint/2010/main" val="2782195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5" y="503516"/>
            <a:ext cx="8778455" cy="156966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b="1" dirty="0">
                <a:solidFill>
                  <a:srgbClr val="000000"/>
                </a:solidFill>
                <a:latin typeface="Comic Sans MS" panose="030F0902030302020204" pitchFamily="66" charset="0"/>
                <a:cs typeface="Arial" panose="020B0604020202020204" pitchFamily="34" charset="0"/>
              </a:rPr>
              <a:t>TASK: </a:t>
            </a:r>
            <a:r>
              <a:rPr lang="en-US" altLang="en-US" dirty="0">
                <a:solidFill>
                  <a:srgbClr val="000000"/>
                </a:solidFill>
                <a:latin typeface="Comic Sans MS" panose="030F0902030302020204" pitchFamily="66" charset="0"/>
                <a:cs typeface="Arial" panose="020B0604020202020204" pitchFamily="34" charset="0"/>
              </a:rPr>
              <a:t>Read the cards on R.S1, and match them up with the correct image on R.S2. Lay them out in their pairs on your desk. </a:t>
            </a:r>
          </a:p>
        </p:txBody>
      </p:sp>
    </p:spTree>
    <p:extLst>
      <p:ext uri="{BB962C8B-B14F-4D97-AF65-F5344CB8AC3E}">
        <p14:creationId xmlns:p14="http://schemas.microsoft.com/office/powerpoint/2010/main" val="305686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5292105" cy="292388"/>
          </a:xfrm>
          <a:prstGeom prst="rect">
            <a:avLst/>
          </a:prstGeom>
          <a:noFill/>
        </p:spPr>
        <p:txBody>
          <a:bodyPr wrap="square" rtlCol="0">
            <a:spAutoFit/>
          </a:bodyPr>
          <a:lstStyle/>
          <a:p>
            <a:r>
              <a:rPr lang="en-US" sz="1300" dirty="0">
                <a:latin typeface="Comic Sans MS"/>
                <a:cs typeface="Comic Sans MS"/>
              </a:rPr>
              <a:t>R.S1 Key events in the American West</a:t>
            </a:r>
          </a:p>
        </p:txBody>
      </p:sp>
      <p:graphicFrame>
        <p:nvGraphicFramePr>
          <p:cNvPr id="3" name="Table 2"/>
          <p:cNvGraphicFramePr>
            <a:graphicFrameLocks noGrp="1"/>
          </p:cNvGraphicFramePr>
          <p:nvPr>
            <p:extLst>
              <p:ext uri="{D42A27DB-BD31-4B8C-83A1-F6EECF244321}">
                <p14:modId xmlns:p14="http://schemas.microsoft.com/office/powerpoint/2010/main" val="1982499508"/>
              </p:ext>
            </p:extLst>
          </p:nvPr>
        </p:nvGraphicFramePr>
        <p:xfrm>
          <a:off x="179512" y="361663"/>
          <a:ext cx="8712968" cy="6149340"/>
        </p:xfrm>
        <a:graphic>
          <a:graphicData uri="http://schemas.openxmlformats.org/drawingml/2006/table">
            <a:tbl>
              <a:tblPr firstRow="1" bandRow="1">
                <a:tableStyleId>{5C22544A-7EE6-4342-B048-85BDC9FD1C3A}</a:tableStyleId>
              </a:tblPr>
              <a:tblGrid>
                <a:gridCol w="2854633">
                  <a:extLst>
                    <a:ext uri="{9D8B030D-6E8A-4147-A177-3AD203B41FA5}">
                      <a16:colId xmlns:a16="http://schemas.microsoft.com/office/drawing/2014/main" val="20000"/>
                    </a:ext>
                  </a:extLst>
                </a:gridCol>
                <a:gridCol w="3050023">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70840">
                <a:tc>
                  <a:txBody>
                    <a:bodyPr/>
                    <a:lstStyle/>
                    <a:p>
                      <a:r>
                        <a:rPr lang="en-US" sz="1050" b="0" i="0" u="none" strike="noStrike" kern="1200" baseline="0" dirty="0">
                          <a:solidFill>
                            <a:srgbClr val="000000"/>
                          </a:solidFill>
                          <a:latin typeface="Comic Sans MS" panose="030F0702030302020204" pitchFamily="66" charset="0"/>
                          <a:ea typeface="+mn-ea"/>
                          <a:cs typeface="Comic Sans MS"/>
                        </a:rPr>
                        <a:t>In </a:t>
                      </a:r>
                      <a:r>
                        <a:rPr lang="en-US" sz="1050" b="1" i="0" u="none" strike="noStrike" kern="1200" baseline="0" dirty="0">
                          <a:solidFill>
                            <a:srgbClr val="000000"/>
                          </a:solidFill>
                          <a:latin typeface="Comic Sans MS" panose="030F0702030302020204" pitchFamily="66" charset="0"/>
                          <a:ea typeface="+mn-ea"/>
                          <a:cs typeface="Comic Sans MS"/>
                        </a:rPr>
                        <a:t>1848</a:t>
                      </a:r>
                      <a:r>
                        <a:rPr lang="en-US" sz="1050" b="0" i="0" u="none" strike="noStrike" kern="1200" baseline="0" dirty="0">
                          <a:solidFill>
                            <a:srgbClr val="000000"/>
                          </a:solidFill>
                          <a:latin typeface="Comic Sans MS" panose="030F0702030302020204" pitchFamily="66" charset="0"/>
                          <a:ea typeface="+mn-ea"/>
                          <a:cs typeface="Comic Sans MS"/>
                        </a:rPr>
                        <a:t>, a carpenter called James Marshall discovered </a:t>
                      </a:r>
                      <a:r>
                        <a:rPr lang="en-US" sz="1050" b="1" i="0" u="none" strike="noStrike" kern="1200" baseline="0" dirty="0">
                          <a:solidFill>
                            <a:srgbClr val="000000"/>
                          </a:solidFill>
                          <a:latin typeface="Comic Sans MS" panose="030F0702030302020204" pitchFamily="66" charset="0"/>
                          <a:ea typeface="+mn-ea"/>
                          <a:cs typeface="Comic Sans MS"/>
                        </a:rPr>
                        <a:t>gold</a:t>
                      </a:r>
                      <a:r>
                        <a:rPr lang="en-US" sz="1050" b="0" i="0" u="none" strike="noStrike" kern="1200" baseline="0" dirty="0">
                          <a:solidFill>
                            <a:srgbClr val="000000"/>
                          </a:solidFill>
                          <a:latin typeface="Comic Sans MS" panose="030F0702030302020204" pitchFamily="66" charset="0"/>
                          <a:ea typeface="+mn-ea"/>
                          <a:cs typeface="Comic Sans MS"/>
                        </a:rPr>
                        <a:t> in </a:t>
                      </a:r>
                      <a:r>
                        <a:rPr lang="en-US" sz="1050" b="1" i="0" u="none" strike="noStrike" kern="1200" baseline="0" dirty="0">
                          <a:solidFill>
                            <a:srgbClr val="000000"/>
                          </a:solidFill>
                          <a:latin typeface="Comic Sans MS" panose="030F0702030302020204" pitchFamily="66" charset="0"/>
                          <a:ea typeface="+mn-ea"/>
                          <a:cs typeface="Comic Sans MS"/>
                        </a:rPr>
                        <a:t>California</a:t>
                      </a:r>
                      <a:r>
                        <a:rPr lang="en-US" sz="1050" b="0" i="0" u="none" strike="noStrike" kern="1200" baseline="0" dirty="0">
                          <a:solidFill>
                            <a:srgbClr val="000000"/>
                          </a:solidFill>
                          <a:latin typeface="Comic Sans MS" panose="030F0702030302020204" pitchFamily="66" charset="0"/>
                          <a:ea typeface="+mn-ea"/>
                          <a:cs typeface="Comic Sans MS"/>
                        </a:rPr>
                        <a:t>. Once news of the discovery spread, thousands of migrants made the journey to California to seek out gold.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050" b="0" i="0" u="none" strike="noStrike" kern="1200" baseline="0" dirty="0">
                          <a:solidFill>
                            <a:srgbClr val="000000"/>
                          </a:solidFill>
                          <a:latin typeface="Comic Sans MS" panose="030F0702030302020204" pitchFamily="66" charset="0"/>
                          <a:ea typeface="+mn-ea"/>
                          <a:cs typeface="Comic Sans MS"/>
                        </a:rPr>
                        <a:t>In </a:t>
                      </a:r>
                      <a:r>
                        <a:rPr lang="en-US" sz="1050" b="1" i="0" u="none" strike="noStrike" kern="1200" baseline="0" dirty="0">
                          <a:solidFill>
                            <a:srgbClr val="000000"/>
                          </a:solidFill>
                          <a:latin typeface="Comic Sans MS" panose="030F0702030302020204" pitchFamily="66" charset="0"/>
                          <a:ea typeface="+mn-ea"/>
                          <a:cs typeface="Comic Sans MS"/>
                        </a:rPr>
                        <a:t>1874</a:t>
                      </a:r>
                      <a:r>
                        <a:rPr lang="en-US" sz="1050" b="0" i="0" u="none" strike="noStrike" kern="1200" baseline="0" dirty="0">
                          <a:solidFill>
                            <a:srgbClr val="000000"/>
                          </a:solidFill>
                          <a:latin typeface="Comic Sans MS" panose="030F0702030302020204" pitchFamily="66" charset="0"/>
                          <a:ea typeface="+mn-ea"/>
                          <a:cs typeface="Comic Sans MS"/>
                        </a:rPr>
                        <a:t>, </a:t>
                      </a:r>
                      <a:r>
                        <a:rPr lang="en-US" sz="1050" b="1" i="0" u="none" strike="noStrike" kern="1200" baseline="0" dirty="0">
                          <a:solidFill>
                            <a:srgbClr val="000000"/>
                          </a:solidFill>
                          <a:latin typeface="Comic Sans MS" panose="030F0702030302020204" pitchFamily="66" charset="0"/>
                          <a:ea typeface="+mn-ea"/>
                          <a:cs typeface="Comic Sans MS"/>
                        </a:rPr>
                        <a:t>barbed wire </a:t>
                      </a:r>
                      <a:r>
                        <a:rPr lang="en-US" sz="1050" b="0" i="0" u="none" strike="noStrike" kern="1200" baseline="0" dirty="0">
                          <a:solidFill>
                            <a:srgbClr val="000000"/>
                          </a:solidFill>
                          <a:latin typeface="Comic Sans MS" panose="030F0702030302020204" pitchFamily="66" charset="0"/>
                          <a:ea typeface="+mn-ea"/>
                          <a:cs typeface="Comic Sans MS"/>
                        </a:rPr>
                        <a:t>was invented. This invention changed the lives of settlers who had moved West, because for the first time they could protect their new land holdings from wandering cattle. This allowed them to become more prosperous.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050" b="0" i="0" u="none" strike="noStrike" kern="1200" baseline="0" dirty="0">
                          <a:solidFill>
                            <a:srgbClr val="000000"/>
                          </a:solidFill>
                          <a:latin typeface="Comic Sans MS" panose="030F0702030302020204" pitchFamily="66" charset="0"/>
                          <a:ea typeface="+mn-ea"/>
                          <a:cs typeface="Comic Sans MS"/>
                        </a:rPr>
                        <a:t>In </a:t>
                      </a:r>
                      <a:r>
                        <a:rPr lang="en-US" sz="1050" b="1" i="0" u="none" strike="noStrike" kern="1200" baseline="0" dirty="0">
                          <a:solidFill>
                            <a:srgbClr val="000000"/>
                          </a:solidFill>
                          <a:latin typeface="Comic Sans MS" panose="030F0702030302020204" pitchFamily="66" charset="0"/>
                          <a:ea typeface="+mn-ea"/>
                          <a:cs typeface="Comic Sans MS"/>
                        </a:rPr>
                        <a:t>1890</a:t>
                      </a:r>
                      <a:r>
                        <a:rPr lang="en-US" sz="1050" b="0" i="0" u="none" strike="noStrike" kern="1200" baseline="0" dirty="0">
                          <a:solidFill>
                            <a:srgbClr val="000000"/>
                          </a:solidFill>
                          <a:latin typeface="Comic Sans MS" panose="030F0702030302020204" pitchFamily="66" charset="0"/>
                          <a:ea typeface="+mn-ea"/>
                          <a:cs typeface="Comic Sans MS"/>
                        </a:rPr>
                        <a:t>, a group of US soldiers opened fire on a group of Sioux Indians who were simply performing a ritualistic dance. The event became known as the </a:t>
                      </a:r>
                      <a:r>
                        <a:rPr lang="en-US" sz="1050" b="1" i="0" u="none" strike="noStrike" kern="1200" baseline="0" dirty="0">
                          <a:solidFill>
                            <a:srgbClr val="000000"/>
                          </a:solidFill>
                          <a:latin typeface="Comic Sans MS" panose="030F0702030302020204" pitchFamily="66" charset="0"/>
                          <a:ea typeface="+mn-ea"/>
                          <a:cs typeface="Comic Sans MS"/>
                        </a:rPr>
                        <a:t>Wounded Knee Massacre</a:t>
                      </a:r>
                      <a:r>
                        <a:rPr lang="en-US" sz="1050" b="0" i="0" u="none" strike="noStrike" kern="1200" baseline="0" dirty="0">
                          <a:solidFill>
                            <a:srgbClr val="000000"/>
                          </a:solidFill>
                          <a:latin typeface="Comic Sans MS" panose="030F0702030302020204" pitchFamily="66" charset="0"/>
                          <a:ea typeface="+mn-ea"/>
                          <a:cs typeface="Comic Sans MS"/>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latin typeface="Comic Sans MS" panose="030F0702030302020204" pitchFamily="66" charset="0"/>
                        </a:rPr>
                        <a:t>The</a:t>
                      </a:r>
                      <a:r>
                        <a:rPr lang="en-GB" sz="1050" baseline="0" dirty="0">
                          <a:latin typeface="Comic Sans MS" panose="030F0702030302020204" pitchFamily="66" charset="0"/>
                        </a:rPr>
                        <a:t> </a:t>
                      </a:r>
                      <a:r>
                        <a:rPr lang="en-GB" sz="1050" b="1" baseline="0" dirty="0">
                          <a:latin typeface="Comic Sans MS" panose="030F0702030302020204" pitchFamily="66" charset="0"/>
                        </a:rPr>
                        <a:t>Indian Frontier Act of 1834 </a:t>
                      </a:r>
                      <a:r>
                        <a:rPr lang="en-GB" sz="1050" baseline="0" dirty="0">
                          <a:latin typeface="Comic Sans MS" panose="030F0702030302020204" pitchFamily="66" charset="0"/>
                        </a:rPr>
                        <a:t>meant that there was a permanent divide between lands designated to the Plains Indians, and ‘white American’ lands. </a:t>
                      </a:r>
                      <a:endParaRPr lang="en-GB" sz="1050" dirty="0">
                        <a:latin typeface="Comic Sans MS" panose="030F0702030302020204" pitchFamily="66" charset="0"/>
                      </a:endParaRPr>
                    </a:p>
                    <a:p>
                      <a:endParaRPr lang="en-US" sz="1050" b="0" i="0" u="none" strike="noStrike" kern="1200" baseline="0" dirty="0">
                        <a:solidFill>
                          <a:srgbClr val="000000"/>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latin typeface="Comic Sans MS" panose="030F0702030302020204" pitchFamily="66" charset="0"/>
                        </a:rPr>
                        <a:t>In </a:t>
                      </a:r>
                      <a:r>
                        <a:rPr lang="en-GB" sz="1050" b="1" dirty="0">
                          <a:latin typeface="Comic Sans MS" panose="030F0702030302020204" pitchFamily="66" charset="0"/>
                        </a:rPr>
                        <a:t>1890</a:t>
                      </a:r>
                      <a:r>
                        <a:rPr lang="en-GB" sz="1050" dirty="0">
                          <a:latin typeface="Comic Sans MS" panose="030F0702030302020204" pitchFamily="66" charset="0"/>
                        </a:rPr>
                        <a:t>, the US government announced the closure of the </a:t>
                      </a:r>
                      <a:r>
                        <a:rPr lang="en-GB" sz="1050" b="1" dirty="0">
                          <a:latin typeface="Comic Sans MS" panose="030F0702030302020204" pitchFamily="66" charset="0"/>
                        </a:rPr>
                        <a:t>Indian Frontier</a:t>
                      </a:r>
                      <a:r>
                        <a:rPr lang="en-GB" sz="1050" b="0" dirty="0">
                          <a:latin typeface="Comic Sans MS" panose="030F0702030302020204" pitchFamily="66" charset="0"/>
                        </a:rPr>
                        <a:t>. After this point Plains Indians were not considered to have their own identity: they had to integrate into US society and culture. </a:t>
                      </a:r>
                      <a:endParaRPr lang="en-GB" sz="1050" dirty="0">
                        <a:latin typeface="Comic Sans MS" panose="030F0702030302020204" pitchFamily="66" charset="0"/>
                      </a:endParaRPr>
                    </a:p>
                    <a:p>
                      <a:endParaRPr lang="en-US" sz="1050" dirty="0">
                        <a:solidFill>
                          <a:srgbClr val="000000"/>
                        </a:solidFill>
                        <a:latin typeface="Comic Sans MS" panose="030F0702030302020204" pitchFamily="66" charset="0"/>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050" b="0" i="0" u="none" strike="noStrike" kern="1200" baseline="0" dirty="0">
                          <a:solidFill>
                            <a:srgbClr val="000000"/>
                          </a:solidFill>
                          <a:latin typeface="Comic Sans MS" panose="030F0702030302020204" pitchFamily="66" charset="0"/>
                          <a:ea typeface="+mn-ea"/>
                          <a:cs typeface="Comic Sans MS"/>
                        </a:rPr>
                        <a:t>In </a:t>
                      </a:r>
                      <a:r>
                        <a:rPr lang="en-US" sz="1050" b="1" i="0" u="none" strike="noStrike" kern="1200" baseline="0" dirty="0">
                          <a:solidFill>
                            <a:srgbClr val="000000"/>
                          </a:solidFill>
                          <a:latin typeface="Comic Sans MS" panose="030F0702030302020204" pitchFamily="66" charset="0"/>
                          <a:ea typeface="+mn-ea"/>
                          <a:cs typeface="Comic Sans MS"/>
                        </a:rPr>
                        <a:t>1837</a:t>
                      </a:r>
                      <a:r>
                        <a:rPr lang="en-US" sz="1050" b="0" i="0" u="none" strike="noStrike" kern="1200" baseline="0" dirty="0">
                          <a:solidFill>
                            <a:srgbClr val="000000"/>
                          </a:solidFill>
                          <a:latin typeface="Comic Sans MS" panose="030F0702030302020204" pitchFamily="66" charset="0"/>
                          <a:ea typeface="+mn-ea"/>
                          <a:cs typeface="Comic Sans MS"/>
                        </a:rPr>
                        <a:t>, the USA suffered an </a:t>
                      </a:r>
                      <a:r>
                        <a:rPr lang="en-US" sz="1050" b="1" i="0" u="none" strike="noStrike" kern="1200" baseline="0" dirty="0">
                          <a:solidFill>
                            <a:srgbClr val="000000"/>
                          </a:solidFill>
                          <a:latin typeface="Comic Sans MS" panose="030F0702030302020204" pitchFamily="66" charset="0"/>
                          <a:ea typeface="+mn-ea"/>
                          <a:cs typeface="Comic Sans MS"/>
                        </a:rPr>
                        <a:t>economic depression</a:t>
                      </a:r>
                      <a:r>
                        <a:rPr lang="en-US" sz="1050" b="0" i="0" u="none" strike="noStrike" kern="1200" baseline="0" dirty="0">
                          <a:solidFill>
                            <a:srgbClr val="000000"/>
                          </a:solidFill>
                          <a:latin typeface="Comic Sans MS" panose="030F0702030302020204" pitchFamily="66" charset="0"/>
                          <a:ea typeface="+mn-ea"/>
                          <a:cs typeface="Comic Sans MS"/>
                        </a:rPr>
                        <a:t>, which saw many banks in the East collapse. People lost their savings, wages fell and unemployment rose. Many people decided to seek their fortunes in the West.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GB" sz="1050" dirty="0">
                          <a:latin typeface="Comic Sans MS" panose="030F0702030302020204" pitchFamily="66" charset="0"/>
                        </a:rPr>
                        <a:t>Cattle</a:t>
                      </a:r>
                      <a:r>
                        <a:rPr lang="en-GB" sz="1050" baseline="0" dirty="0">
                          <a:latin typeface="Comic Sans MS" panose="030F0702030302020204" pitchFamily="66" charset="0"/>
                        </a:rPr>
                        <a:t> ranching had been established in </a:t>
                      </a:r>
                      <a:r>
                        <a:rPr lang="en-GB" sz="1050" b="1" baseline="0" dirty="0">
                          <a:latin typeface="Comic Sans MS" panose="030F0702030302020204" pitchFamily="66" charset="0"/>
                        </a:rPr>
                        <a:t>Johnson County </a:t>
                      </a:r>
                      <a:r>
                        <a:rPr lang="en-GB" sz="1050" baseline="0" dirty="0">
                          <a:latin typeface="Comic Sans MS" panose="030F0702030302020204" pitchFamily="66" charset="0"/>
                        </a:rPr>
                        <a:t>since the 1870s, and wealthy ranch owners wanted to extend their power. In</a:t>
                      </a:r>
                      <a:r>
                        <a:rPr lang="en-GB" sz="1050" dirty="0">
                          <a:latin typeface="Comic Sans MS" panose="030F0702030302020204" pitchFamily="66" charset="0"/>
                        </a:rPr>
                        <a:t> </a:t>
                      </a:r>
                      <a:r>
                        <a:rPr lang="en-GB" sz="1050" b="1" dirty="0">
                          <a:latin typeface="Comic Sans MS" panose="030F0702030302020204" pitchFamily="66" charset="0"/>
                        </a:rPr>
                        <a:t>1892</a:t>
                      </a:r>
                      <a:r>
                        <a:rPr lang="en-GB" sz="1050" b="0" dirty="0">
                          <a:latin typeface="Comic Sans MS" panose="030F0702030302020204" pitchFamily="66" charset="0"/>
                        </a:rPr>
                        <a:t>, the cattle barons employed a vigilante group to get rid of ‘rustlers’ stealing their cattle. </a:t>
                      </a:r>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latin typeface="Comic Sans MS" panose="030F0702030302020204" pitchFamily="66" charset="0"/>
                          <a:ea typeface="+mn-ea"/>
                          <a:cs typeface="Comic Sans MS"/>
                        </a:rPr>
                        <a:t>In the</a:t>
                      </a:r>
                      <a:r>
                        <a:rPr lang="en-US" sz="1050" b="1" i="0" u="none" strike="noStrike" kern="1200" baseline="0" dirty="0">
                          <a:solidFill>
                            <a:srgbClr val="000000"/>
                          </a:solidFill>
                          <a:latin typeface="Comic Sans MS" panose="030F0702030302020204" pitchFamily="66" charset="0"/>
                          <a:ea typeface="+mn-ea"/>
                          <a:cs typeface="Comic Sans MS"/>
                        </a:rPr>
                        <a:t> 1850s</a:t>
                      </a:r>
                      <a:r>
                        <a:rPr lang="en-US" sz="1050" b="0" i="0" u="none" strike="noStrike" kern="1200" baseline="0" dirty="0">
                          <a:solidFill>
                            <a:srgbClr val="000000"/>
                          </a:solidFill>
                          <a:latin typeface="Comic Sans MS" panose="030F0702030302020204" pitchFamily="66" charset="0"/>
                          <a:ea typeface="+mn-ea"/>
                          <a:cs typeface="Comic Sans MS"/>
                        </a:rPr>
                        <a:t>, </a:t>
                      </a:r>
                      <a:r>
                        <a:rPr lang="en-US" sz="1050" b="1" i="0" u="none" strike="noStrike" kern="1200" baseline="0" dirty="0">
                          <a:solidFill>
                            <a:srgbClr val="000000"/>
                          </a:solidFill>
                          <a:latin typeface="Comic Sans MS" panose="030F0702030302020204" pitchFamily="66" charset="0"/>
                          <a:ea typeface="+mn-ea"/>
                          <a:cs typeface="Comic Sans MS"/>
                        </a:rPr>
                        <a:t>vigilance committees</a:t>
                      </a:r>
                      <a:r>
                        <a:rPr lang="en-US" sz="1050" b="0" i="0" u="none" strike="noStrike" kern="1200" baseline="0" dirty="0">
                          <a:solidFill>
                            <a:srgbClr val="000000"/>
                          </a:solidFill>
                          <a:latin typeface="Comic Sans MS" panose="030F0702030302020204" pitchFamily="66" charset="0"/>
                          <a:ea typeface="+mn-ea"/>
                          <a:cs typeface="Comic Sans MS"/>
                        </a:rPr>
                        <a:t> were formed in response to the crime and violence that went on between cowboys and cattle ranchers in the new towns of the West.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050" b="0" i="0" u="none" strike="noStrike" kern="1200" baseline="0" dirty="0">
                          <a:solidFill>
                            <a:schemeClr val="dk1"/>
                          </a:solidFill>
                          <a:latin typeface="Comic Sans MS" panose="030F0702030302020204" pitchFamily="66" charset="0"/>
                          <a:ea typeface="+mn-ea"/>
                          <a:cs typeface="Comic Sans MS"/>
                        </a:rPr>
                        <a:t>In </a:t>
                      </a:r>
                      <a:r>
                        <a:rPr lang="en-US" sz="1050" b="1" i="0" u="none" strike="noStrike" kern="1200" baseline="0" dirty="0">
                          <a:solidFill>
                            <a:schemeClr val="dk1"/>
                          </a:solidFill>
                          <a:latin typeface="Comic Sans MS" panose="030F0702030302020204" pitchFamily="66" charset="0"/>
                          <a:ea typeface="+mn-ea"/>
                          <a:cs typeface="Comic Sans MS"/>
                        </a:rPr>
                        <a:t>1867</a:t>
                      </a:r>
                      <a:r>
                        <a:rPr lang="en-US" sz="1050" b="0" i="0" u="none" strike="noStrike" kern="1200" baseline="0" dirty="0">
                          <a:solidFill>
                            <a:schemeClr val="dk1"/>
                          </a:solidFill>
                          <a:latin typeface="Comic Sans MS" panose="030F0702030302020204" pitchFamily="66" charset="0"/>
                          <a:ea typeface="+mn-ea"/>
                          <a:cs typeface="Comic Sans MS"/>
                        </a:rPr>
                        <a:t>, Joseph McCoy realised the potential of the city of </a:t>
                      </a:r>
                      <a:r>
                        <a:rPr lang="en-US" sz="1050" b="1" i="0" u="none" strike="noStrike" kern="1200" baseline="0" dirty="0">
                          <a:solidFill>
                            <a:schemeClr val="dk1"/>
                          </a:solidFill>
                          <a:latin typeface="Comic Sans MS" panose="030F0702030302020204" pitchFamily="66" charset="0"/>
                          <a:ea typeface="+mn-ea"/>
                          <a:cs typeface="Comic Sans MS"/>
                        </a:rPr>
                        <a:t>Abilene</a:t>
                      </a:r>
                      <a:r>
                        <a:rPr lang="en-US" sz="1050" b="0" i="0" u="none" strike="noStrike" kern="1200" baseline="0" dirty="0">
                          <a:solidFill>
                            <a:schemeClr val="dk1"/>
                          </a:solidFill>
                          <a:latin typeface="Comic Sans MS" panose="030F0702030302020204" pitchFamily="66" charset="0"/>
                          <a:ea typeface="+mn-ea"/>
                          <a:cs typeface="Comic Sans MS"/>
                        </a:rPr>
                        <a:t> as a transit point for cowboys wanting to move their cattle to the big cities of the North.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050" b="0" i="0" u="none" strike="noStrike" kern="1200" baseline="0" dirty="0">
                          <a:solidFill>
                            <a:schemeClr val="dk1"/>
                          </a:solidFill>
                          <a:latin typeface="Comic Sans MS" panose="030F0702030302020204" pitchFamily="66" charset="0"/>
                          <a:ea typeface="+mn-ea"/>
                          <a:cs typeface="Comic Sans MS"/>
                        </a:rPr>
                        <a:t>The </a:t>
                      </a:r>
                      <a:r>
                        <a:rPr lang="en-US" sz="1050" b="1" i="0" u="none" strike="noStrike" kern="1200" baseline="0" dirty="0">
                          <a:solidFill>
                            <a:schemeClr val="dk1"/>
                          </a:solidFill>
                          <a:latin typeface="Comic Sans MS" panose="030F0702030302020204" pitchFamily="66" charset="0"/>
                          <a:ea typeface="+mn-ea"/>
                          <a:cs typeface="Comic Sans MS"/>
                        </a:rPr>
                        <a:t>1851 Fort Laramie Treaty</a:t>
                      </a:r>
                      <a:r>
                        <a:rPr lang="en-US" sz="1050" b="0" i="0" u="none" strike="noStrike" kern="1200" baseline="0" dirty="0">
                          <a:solidFill>
                            <a:schemeClr val="dk1"/>
                          </a:solidFill>
                          <a:latin typeface="Comic Sans MS" panose="030F0702030302020204" pitchFamily="66" charset="0"/>
                          <a:ea typeface="+mn-ea"/>
                          <a:cs typeface="Comic Sans MS"/>
                        </a:rPr>
                        <a:t> said that certain lands belonged to Plains Indians, as long as the Indians allowed white migrants to travel across those lands.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GB" sz="1050" dirty="0">
                          <a:latin typeface="Comic Sans MS" panose="030F0702030302020204" pitchFamily="66" charset="0"/>
                        </a:rPr>
                        <a:t>In</a:t>
                      </a:r>
                      <a:r>
                        <a:rPr lang="en-GB" sz="1050" baseline="0" dirty="0">
                          <a:latin typeface="Comic Sans MS" panose="030F0702030302020204" pitchFamily="66" charset="0"/>
                        </a:rPr>
                        <a:t> </a:t>
                      </a:r>
                      <a:r>
                        <a:rPr lang="en-GB" sz="1050" b="1" baseline="0" dirty="0">
                          <a:latin typeface="Comic Sans MS" panose="030F0702030302020204" pitchFamily="66" charset="0"/>
                        </a:rPr>
                        <a:t>1846-7</a:t>
                      </a:r>
                      <a:r>
                        <a:rPr lang="en-GB" sz="1050" b="0" baseline="0" dirty="0">
                          <a:latin typeface="Comic Sans MS" panose="030F0702030302020204" pitchFamily="66" charset="0"/>
                        </a:rPr>
                        <a:t>, a large group of </a:t>
                      </a:r>
                      <a:r>
                        <a:rPr lang="en-GB" sz="1050" b="1" baseline="0" dirty="0">
                          <a:latin typeface="Comic Sans MS" panose="030F0702030302020204" pitchFamily="66" charset="0"/>
                        </a:rPr>
                        <a:t>Mormons</a:t>
                      </a:r>
                      <a:r>
                        <a:rPr lang="en-GB" sz="1050" b="0" baseline="0" dirty="0">
                          <a:latin typeface="Comic Sans MS" panose="030F0702030302020204" pitchFamily="66" charset="0"/>
                        </a:rPr>
                        <a:t> – facing persecution and discrimination in the East – decided to migrate to Salt Lake City in Utah. The migration took several months, and the journey was hard. </a:t>
                      </a:r>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GB" sz="1050" b="1" dirty="0">
                          <a:latin typeface="Comic Sans MS" panose="030F0702030302020204" pitchFamily="66" charset="0"/>
                        </a:rPr>
                        <a:t>Billy the Kid</a:t>
                      </a:r>
                      <a:r>
                        <a:rPr lang="en-GB" sz="1050" b="0" dirty="0">
                          <a:latin typeface="Comic Sans MS" panose="030F0702030302020204" pitchFamily="66" charset="0"/>
                        </a:rPr>
                        <a:t> was a famous gunfighter, employed by a group</a:t>
                      </a:r>
                      <a:r>
                        <a:rPr lang="en-GB" sz="1050" b="0" baseline="0" dirty="0">
                          <a:latin typeface="Comic Sans MS" panose="030F0702030302020204" pitchFamily="66" charset="0"/>
                        </a:rPr>
                        <a:t> of ranchers to protect their business interests against rival businesses. Billy was eventually killed in </a:t>
                      </a:r>
                      <a:r>
                        <a:rPr lang="en-GB" sz="1050" b="1" baseline="0" dirty="0">
                          <a:latin typeface="Comic Sans MS" panose="030F0702030302020204" pitchFamily="66" charset="0"/>
                        </a:rPr>
                        <a:t>1881</a:t>
                      </a:r>
                      <a:r>
                        <a:rPr lang="en-GB" sz="1050" b="0" baseline="0" dirty="0">
                          <a:latin typeface="Comic Sans MS" panose="030F0702030302020204" pitchFamily="66" charset="0"/>
                        </a:rPr>
                        <a:t> after a bounty was put on his head. </a:t>
                      </a:r>
                      <a:endParaRPr lang="en-GB" sz="1050" b="1"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1050" b="0" i="0" u="none" strike="noStrike" kern="1200" baseline="0" dirty="0">
                          <a:solidFill>
                            <a:schemeClr val="dk1"/>
                          </a:solidFill>
                          <a:latin typeface="Comic Sans MS" panose="030F0702030302020204" pitchFamily="66" charset="0"/>
                          <a:ea typeface="+mn-ea"/>
                          <a:cs typeface="Comic Sans MS"/>
                        </a:rPr>
                        <a:t>The </a:t>
                      </a:r>
                      <a:r>
                        <a:rPr lang="en-US" sz="1050" b="1" i="0" u="none" strike="noStrike" kern="1200" baseline="0" dirty="0">
                          <a:solidFill>
                            <a:schemeClr val="dk1"/>
                          </a:solidFill>
                          <a:latin typeface="Comic Sans MS" panose="030F0702030302020204" pitchFamily="66" charset="0"/>
                          <a:ea typeface="+mn-ea"/>
                          <a:cs typeface="Comic Sans MS"/>
                        </a:rPr>
                        <a:t>Pacific Railroad Act of 1862</a:t>
                      </a:r>
                      <a:r>
                        <a:rPr lang="en-US" sz="1050" b="0" i="0" u="none" strike="noStrike" kern="1200" baseline="0" dirty="0">
                          <a:solidFill>
                            <a:schemeClr val="dk1"/>
                          </a:solidFill>
                          <a:latin typeface="Comic Sans MS" panose="030F0702030302020204" pitchFamily="66" charset="0"/>
                          <a:ea typeface="+mn-ea"/>
                          <a:cs typeface="Comic Sans MS"/>
                        </a:rPr>
                        <a:t> provided funding for two railroad companies to extend the railroads further West. The completed railways allowed even larger-scale migration westward.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GB" sz="1050" dirty="0">
                          <a:latin typeface="Comic Sans MS" panose="030F0702030302020204" pitchFamily="66" charset="0"/>
                        </a:rPr>
                        <a:t>An armed</a:t>
                      </a:r>
                      <a:r>
                        <a:rPr lang="en-GB" sz="1050" baseline="0" dirty="0">
                          <a:latin typeface="Comic Sans MS" panose="030F0702030302020204" pitchFamily="66" charset="0"/>
                        </a:rPr>
                        <a:t> force led by a US colonel attack Black Kettle’s camp of Cheyenne Indians at </a:t>
                      </a:r>
                      <a:r>
                        <a:rPr lang="en-GB" sz="1050" b="1" baseline="0" dirty="0">
                          <a:latin typeface="Comic Sans MS" panose="030F0702030302020204" pitchFamily="66" charset="0"/>
                        </a:rPr>
                        <a:t>Sand Creek </a:t>
                      </a:r>
                      <a:r>
                        <a:rPr lang="en-GB" sz="1050" b="0" baseline="0" dirty="0">
                          <a:latin typeface="Comic Sans MS" panose="030F0702030302020204" pitchFamily="66" charset="0"/>
                        </a:rPr>
                        <a:t>in</a:t>
                      </a:r>
                      <a:r>
                        <a:rPr lang="en-GB" sz="1050" b="1" baseline="0" dirty="0">
                          <a:latin typeface="Comic Sans MS" panose="030F0702030302020204" pitchFamily="66" charset="0"/>
                        </a:rPr>
                        <a:t> 1864</a:t>
                      </a:r>
                      <a:r>
                        <a:rPr lang="en-GB" sz="1050" b="0" baseline="0" dirty="0">
                          <a:latin typeface="Comic Sans MS" panose="030F0702030302020204" pitchFamily="66" charset="0"/>
                        </a:rPr>
                        <a:t>. The attack happened in revenge for Plains Indian attacks on the wagon trains of settlers. </a:t>
                      </a:r>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GB" sz="1050" dirty="0">
                          <a:latin typeface="Comic Sans MS" panose="030F0702030302020204" pitchFamily="66" charset="0"/>
                        </a:rPr>
                        <a:t>The </a:t>
                      </a:r>
                      <a:r>
                        <a:rPr lang="en-GB" sz="1050" b="1" dirty="0">
                          <a:latin typeface="Comic Sans MS" panose="030F0702030302020204" pitchFamily="66" charset="0"/>
                        </a:rPr>
                        <a:t>1876 Battle of the Little Bighorn</a:t>
                      </a:r>
                      <a:r>
                        <a:rPr lang="en-GB" sz="1050" b="0" baseline="0" dirty="0">
                          <a:latin typeface="Comic Sans MS" panose="030F0702030302020204" pitchFamily="66" charset="0"/>
                        </a:rPr>
                        <a:t> saw the US army defeated by the Plains Indians, and the famous US army leader, General Custer, killed. </a:t>
                      </a:r>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1050" b="0" i="0" u="none" strike="noStrike" kern="1200" baseline="0" dirty="0">
                          <a:solidFill>
                            <a:schemeClr val="dk1"/>
                          </a:solidFill>
                          <a:latin typeface="Comic Sans MS" panose="030F0702030302020204" pitchFamily="66" charset="0"/>
                          <a:ea typeface="+mn-ea"/>
                          <a:cs typeface="Comic Sans MS"/>
                        </a:rPr>
                        <a:t>The </a:t>
                      </a:r>
                      <a:r>
                        <a:rPr lang="en-US" sz="1050" b="1" i="0" u="none" strike="noStrike" kern="1200" baseline="0" dirty="0">
                          <a:solidFill>
                            <a:schemeClr val="dk1"/>
                          </a:solidFill>
                          <a:latin typeface="Comic Sans MS" panose="030F0702030302020204" pitchFamily="66" charset="0"/>
                          <a:ea typeface="+mn-ea"/>
                          <a:cs typeface="Comic Sans MS"/>
                        </a:rPr>
                        <a:t>1870s</a:t>
                      </a:r>
                      <a:r>
                        <a:rPr lang="en-US" sz="1050" b="0" i="0" u="none" strike="noStrike" kern="1200" baseline="0" dirty="0">
                          <a:solidFill>
                            <a:schemeClr val="dk1"/>
                          </a:solidFill>
                          <a:latin typeface="Comic Sans MS" panose="030F0702030302020204" pitchFamily="66" charset="0"/>
                          <a:ea typeface="+mn-ea"/>
                          <a:cs typeface="Comic Sans MS"/>
                        </a:rPr>
                        <a:t> saw a </a:t>
                      </a:r>
                      <a:r>
                        <a:rPr lang="en-US" sz="1050" b="1" i="0" u="none" strike="noStrike" kern="1200" baseline="0" dirty="0">
                          <a:solidFill>
                            <a:schemeClr val="dk1"/>
                          </a:solidFill>
                          <a:latin typeface="Comic Sans MS" panose="030F0702030302020204" pitchFamily="66" charset="0"/>
                          <a:ea typeface="+mn-ea"/>
                          <a:cs typeface="Comic Sans MS"/>
                        </a:rPr>
                        <a:t>‘beef bonanza’</a:t>
                      </a:r>
                      <a:r>
                        <a:rPr lang="en-US" sz="1050" b="0" i="0" u="none" strike="noStrike" kern="1200" baseline="0" dirty="0">
                          <a:solidFill>
                            <a:schemeClr val="dk1"/>
                          </a:solidFill>
                          <a:latin typeface="Comic Sans MS" panose="030F0702030302020204" pitchFamily="66" charset="0"/>
                          <a:ea typeface="+mn-ea"/>
                          <a:cs typeface="Comic Sans MS"/>
                        </a:rPr>
                        <a:t>, as demand for beef in the big cities increased dramatically. This allowed several cattle ranchers to become very rich, and they became known as ‘cattle barons’.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0000"/>
                          </a:solidFill>
                          <a:latin typeface="Comic Sans MS" panose="030F0702030302020204" pitchFamily="66" charset="0"/>
                          <a:cs typeface="Comic Sans MS"/>
                        </a:rPr>
                        <a:t>Between </a:t>
                      </a:r>
                      <a:r>
                        <a:rPr lang="en-US" sz="1050" b="1" dirty="0">
                          <a:solidFill>
                            <a:srgbClr val="000000"/>
                          </a:solidFill>
                          <a:latin typeface="Comic Sans MS" panose="030F0702030302020204" pitchFamily="66" charset="0"/>
                          <a:cs typeface="Comic Sans MS"/>
                        </a:rPr>
                        <a:t>1861</a:t>
                      </a:r>
                      <a:r>
                        <a:rPr lang="en-US" sz="1050" b="1" baseline="0" dirty="0">
                          <a:solidFill>
                            <a:srgbClr val="000000"/>
                          </a:solidFill>
                          <a:latin typeface="Comic Sans MS" panose="030F0702030302020204" pitchFamily="66" charset="0"/>
                          <a:cs typeface="Comic Sans MS"/>
                        </a:rPr>
                        <a:t> and 1865</a:t>
                      </a:r>
                      <a:r>
                        <a:rPr lang="en-US" sz="1050" baseline="0" dirty="0">
                          <a:solidFill>
                            <a:srgbClr val="000000"/>
                          </a:solidFill>
                          <a:latin typeface="Comic Sans MS" panose="030F0702030302020204" pitchFamily="66" charset="0"/>
                          <a:cs typeface="Comic Sans MS"/>
                        </a:rPr>
                        <a:t>, the Northern US states fought a </a:t>
                      </a:r>
                      <a:r>
                        <a:rPr lang="en-US" sz="1050" b="1" baseline="0" dirty="0">
                          <a:solidFill>
                            <a:srgbClr val="000000"/>
                          </a:solidFill>
                          <a:latin typeface="Comic Sans MS" panose="030F0702030302020204" pitchFamily="66" charset="0"/>
                          <a:cs typeface="Comic Sans MS"/>
                        </a:rPr>
                        <a:t>Civil War</a:t>
                      </a:r>
                      <a:r>
                        <a:rPr lang="en-US" sz="1050" b="0" baseline="0" dirty="0">
                          <a:solidFill>
                            <a:srgbClr val="000000"/>
                          </a:solidFill>
                          <a:latin typeface="Comic Sans MS" panose="030F0702030302020204" pitchFamily="66" charset="0"/>
                          <a:cs typeface="Comic Sans MS"/>
                        </a:rPr>
                        <a:t> against the Southern states. Eventually, the Northern states won. Keen to consolidate their hold over the whole of the USA, the Northern government encouraged migration West. </a:t>
                      </a:r>
                      <a:endParaRPr lang="en-US" sz="1050" dirty="0">
                        <a:solidFill>
                          <a:srgbClr val="000000"/>
                        </a:solidFill>
                        <a:latin typeface="Comic Sans MS" panose="030F0702030302020204" pitchFamily="66" charset="0"/>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GB" sz="1050" dirty="0">
                          <a:latin typeface="Comic Sans MS" panose="030F0702030302020204" pitchFamily="66" charset="0"/>
                        </a:rPr>
                        <a:t>In </a:t>
                      </a:r>
                      <a:r>
                        <a:rPr lang="en-GB" sz="1050" b="1" dirty="0">
                          <a:latin typeface="Comic Sans MS" panose="030F0702030302020204" pitchFamily="66" charset="0"/>
                        </a:rPr>
                        <a:t>1889</a:t>
                      </a:r>
                      <a:r>
                        <a:rPr lang="en-GB" sz="1050" b="0" dirty="0">
                          <a:latin typeface="Comic Sans MS" panose="030F0702030302020204" pitchFamily="66" charset="0"/>
                        </a:rPr>
                        <a:t>,</a:t>
                      </a:r>
                      <a:r>
                        <a:rPr lang="en-GB" sz="1050" b="0" baseline="0" dirty="0">
                          <a:latin typeface="Comic Sans MS" panose="030F0702030302020204" pitchFamily="66" charset="0"/>
                        </a:rPr>
                        <a:t> </a:t>
                      </a:r>
                      <a:r>
                        <a:rPr lang="en-GB" sz="1050" b="1" baseline="0" dirty="0">
                          <a:latin typeface="Comic Sans MS" panose="030F0702030302020204" pitchFamily="66" charset="0"/>
                        </a:rPr>
                        <a:t>Ella Watson and Jim Averill </a:t>
                      </a:r>
                      <a:r>
                        <a:rPr lang="en-GB" sz="1050" b="0" baseline="0" dirty="0">
                          <a:latin typeface="Comic Sans MS" panose="030F0702030302020204" pitchFamily="66" charset="0"/>
                        </a:rPr>
                        <a:t>– the owners of a homestead in Wyoming – were accused of stealing cows from local </a:t>
                      </a:r>
                      <a:r>
                        <a:rPr lang="en-GB" sz="1050" b="1" baseline="0" dirty="0">
                          <a:latin typeface="Comic Sans MS" panose="030F0702030302020204" pitchFamily="66" charset="0"/>
                        </a:rPr>
                        <a:t>ranchers</a:t>
                      </a:r>
                      <a:r>
                        <a:rPr lang="en-GB" sz="1050" b="0" baseline="0" dirty="0">
                          <a:latin typeface="Comic Sans MS" panose="030F0702030302020204" pitchFamily="66" charset="0"/>
                        </a:rPr>
                        <a:t>. The ranchers decided to take it upon themselves to eradicate ‘rustlers’, and both Watson and Averill were killed. </a:t>
                      </a:r>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710977790"/>
                  </a:ext>
                </a:extLst>
              </a:tr>
            </a:tbl>
          </a:graphicData>
        </a:graphic>
      </p:graphicFrame>
    </p:spTree>
    <p:extLst>
      <p:ext uri="{BB962C8B-B14F-4D97-AF65-F5344CB8AC3E}">
        <p14:creationId xmlns:p14="http://schemas.microsoft.com/office/powerpoint/2010/main" val="339038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5292105" cy="292388"/>
          </a:xfrm>
          <a:prstGeom prst="rect">
            <a:avLst/>
          </a:prstGeom>
          <a:noFill/>
        </p:spPr>
        <p:txBody>
          <a:bodyPr wrap="square" rtlCol="0">
            <a:spAutoFit/>
          </a:bodyPr>
          <a:lstStyle/>
          <a:p>
            <a:r>
              <a:rPr lang="en-US" sz="1300" dirty="0">
                <a:latin typeface="Comic Sans MS"/>
                <a:cs typeface="Comic Sans MS"/>
              </a:rPr>
              <a:t>R.S2 Images relating to key events</a:t>
            </a:r>
          </a:p>
        </p:txBody>
      </p:sp>
      <p:graphicFrame>
        <p:nvGraphicFramePr>
          <p:cNvPr id="3" name="Table 2"/>
          <p:cNvGraphicFramePr>
            <a:graphicFrameLocks noGrp="1"/>
          </p:cNvGraphicFramePr>
          <p:nvPr>
            <p:extLst>
              <p:ext uri="{D42A27DB-BD31-4B8C-83A1-F6EECF244321}">
                <p14:modId xmlns:p14="http://schemas.microsoft.com/office/powerpoint/2010/main" val="952511183"/>
              </p:ext>
            </p:extLst>
          </p:nvPr>
        </p:nvGraphicFramePr>
        <p:xfrm>
          <a:off x="179512" y="361663"/>
          <a:ext cx="8712968" cy="6309360"/>
        </p:xfrm>
        <a:graphic>
          <a:graphicData uri="http://schemas.openxmlformats.org/drawingml/2006/table">
            <a:tbl>
              <a:tblPr firstRow="1" bandRow="1">
                <a:tableStyleId>{5C22544A-7EE6-4342-B048-85BDC9FD1C3A}</a:tableStyleId>
              </a:tblPr>
              <a:tblGrid>
                <a:gridCol w="2854633">
                  <a:extLst>
                    <a:ext uri="{9D8B030D-6E8A-4147-A177-3AD203B41FA5}">
                      <a16:colId xmlns:a16="http://schemas.microsoft.com/office/drawing/2014/main" val="20000"/>
                    </a:ext>
                  </a:extLst>
                </a:gridCol>
                <a:gridCol w="3050023">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70840">
                <a:tc>
                  <a:txBody>
                    <a:bodyPr/>
                    <a:lstStyle/>
                    <a:p>
                      <a:endParaRPr lang="en-US" sz="1050" b="0" i="0" u="none" strike="noStrike" kern="1200" baseline="0" dirty="0">
                        <a:solidFill>
                          <a:srgbClr val="000000"/>
                        </a:solidFill>
                        <a:latin typeface="Comic Sans MS" panose="030F0702030302020204" pitchFamily="66" charset="0"/>
                        <a:ea typeface="+mn-ea"/>
                        <a:cs typeface="Comic Sans MS"/>
                      </a:endParaRPr>
                    </a:p>
                    <a:p>
                      <a:endParaRPr lang="en-US" sz="1050" b="0" i="0" u="none" strike="noStrike" kern="1200" baseline="0" dirty="0">
                        <a:solidFill>
                          <a:srgbClr val="000000"/>
                        </a:solidFill>
                        <a:latin typeface="Comic Sans MS" panose="030F0702030302020204" pitchFamily="66" charset="0"/>
                        <a:ea typeface="+mn-ea"/>
                        <a:cs typeface="Comic Sans MS"/>
                      </a:endParaRPr>
                    </a:p>
                    <a:p>
                      <a:endParaRPr lang="en-US" sz="1050" b="0" i="0" u="none" strike="noStrike" kern="1200" baseline="0" dirty="0">
                        <a:solidFill>
                          <a:srgbClr val="000000"/>
                        </a:solidFill>
                        <a:latin typeface="Comic Sans MS" panose="030F0702030302020204" pitchFamily="66" charset="0"/>
                        <a:ea typeface="+mn-ea"/>
                        <a:cs typeface="Comic Sans MS"/>
                      </a:endParaRPr>
                    </a:p>
                    <a:p>
                      <a:endParaRPr lang="en-US" sz="1050" b="0" i="0" u="none" strike="noStrike" kern="1200" baseline="0" dirty="0">
                        <a:solidFill>
                          <a:srgbClr val="000000"/>
                        </a:solidFill>
                        <a:latin typeface="Comic Sans MS" panose="030F0702030302020204" pitchFamily="66" charset="0"/>
                        <a:ea typeface="+mn-ea"/>
                        <a:cs typeface="Comic Sans MS"/>
                      </a:endParaRPr>
                    </a:p>
                    <a:p>
                      <a:endParaRPr lang="en-US" sz="1050" b="0" i="0" u="none" strike="noStrike" kern="1200" baseline="0" dirty="0">
                        <a:solidFill>
                          <a:srgbClr val="000000"/>
                        </a:solidFill>
                        <a:latin typeface="Comic Sans MS" panose="030F0702030302020204" pitchFamily="66" charset="0"/>
                        <a:ea typeface="+mn-ea"/>
                        <a:cs typeface="Comic Sans MS"/>
                      </a:endParaRPr>
                    </a:p>
                    <a:p>
                      <a:endParaRPr lang="en-US" sz="1050" b="0" i="0" u="none" strike="noStrike" kern="1200" baseline="0" dirty="0">
                        <a:solidFill>
                          <a:srgbClr val="000000"/>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050" b="0" i="0" u="none" strike="noStrike" kern="1200" baseline="0" dirty="0">
                        <a:solidFill>
                          <a:srgbClr val="000000"/>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050" b="0" i="0" u="none" strike="noStrike" kern="1200" baseline="0" dirty="0">
                        <a:solidFill>
                          <a:srgbClr val="000000"/>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endParaRPr lang="en-US" sz="1050" b="0" i="0" u="none" strike="noStrike" kern="1200" baseline="0" dirty="0">
                        <a:solidFill>
                          <a:srgbClr val="000000"/>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050" dirty="0">
                        <a:solidFill>
                          <a:srgbClr val="000000"/>
                        </a:solidFill>
                        <a:latin typeface="Comic Sans MS" panose="030F0702030302020204" pitchFamily="66" charset="0"/>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050" b="0" i="0" u="none" strike="noStrike" kern="1200" baseline="0" dirty="0">
                        <a:solidFill>
                          <a:srgbClr val="000000"/>
                        </a:solidFill>
                        <a:latin typeface="Comic Sans MS" panose="030F0702030302020204" pitchFamily="66" charset="0"/>
                        <a:ea typeface="+mn-ea"/>
                        <a:cs typeface="Comic Sans MS"/>
                      </a:endParaRPr>
                    </a:p>
                    <a:p>
                      <a:endParaRPr lang="en-US" sz="1050" b="0" i="0" u="none" strike="noStrike" kern="1200" baseline="0" dirty="0">
                        <a:solidFill>
                          <a:srgbClr val="000000"/>
                        </a:solidFill>
                        <a:latin typeface="Comic Sans MS" panose="030F0702030302020204" pitchFamily="66" charset="0"/>
                        <a:ea typeface="+mn-ea"/>
                        <a:cs typeface="Comic Sans MS"/>
                      </a:endParaRPr>
                    </a:p>
                    <a:p>
                      <a:endParaRPr lang="en-US" sz="1050" b="0" i="0" u="none" strike="noStrike" kern="1200" baseline="0" dirty="0">
                        <a:solidFill>
                          <a:srgbClr val="000000"/>
                        </a:solidFill>
                        <a:latin typeface="Comic Sans MS" panose="030F0702030302020204" pitchFamily="66" charset="0"/>
                        <a:ea typeface="+mn-ea"/>
                        <a:cs typeface="Comic Sans MS"/>
                      </a:endParaRPr>
                    </a:p>
                    <a:p>
                      <a:endParaRPr lang="en-US" sz="1050" b="0" i="0" u="none" strike="noStrike" kern="1200" baseline="0" dirty="0">
                        <a:solidFill>
                          <a:srgbClr val="000000"/>
                        </a:solidFill>
                        <a:latin typeface="Comic Sans MS" panose="030F0702030302020204" pitchFamily="66" charset="0"/>
                        <a:ea typeface="+mn-ea"/>
                        <a:cs typeface="Comic Sans MS"/>
                      </a:endParaRPr>
                    </a:p>
                    <a:p>
                      <a:endParaRPr lang="en-US" sz="1050" b="0" i="0" u="none" strike="noStrike" kern="1200" baseline="0" dirty="0">
                        <a:solidFill>
                          <a:srgbClr val="000000"/>
                        </a:solidFill>
                        <a:latin typeface="Comic Sans MS" panose="030F0702030302020204" pitchFamily="66" charset="0"/>
                        <a:ea typeface="+mn-ea"/>
                        <a:cs typeface="Comic Sans MS"/>
                      </a:endParaRPr>
                    </a:p>
                    <a:p>
                      <a:endParaRPr lang="en-US" sz="1050" b="0" i="0" u="none" strike="noStrike" kern="1200" baseline="0" dirty="0">
                        <a:solidFill>
                          <a:srgbClr val="000000"/>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endParaRPr lang="en-US" sz="1050" dirty="0">
                        <a:latin typeface="Comic Sans MS" panose="030F0702030302020204" pitchFamily="66" charset="0"/>
                      </a:endParaRPr>
                    </a:p>
                    <a:p>
                      <a:endParaRPr lang="en-US" sz="1050" dirty="0">
                        <a:latin typeface="Comic Sans MS" panose="030F0702030302020204" pitchFamily="66" charset="0"/>
                      </a:endParaRPr>
                    </a:p>
                    <a:p>
                      <a:endParaRPr lang="en-US" sz="1050" dirty="0">
                        <a:latin typeface="Comic Sans MS" panose="030F0702030302020204" pitchFamily="66" charset="0"/>
                      </a:endParaRPr>
                    </a:p>
                    <a:p>
                      <a:endParaRPr lang="en-US" sz="1050" dirty="0">
                        <a:latin typeface="Comic Sans MS" panose="030F0702030302020204" pitchFamily="66" charset="0"/>
                      </a:endParaRPr>
                    </a:p>
                    <a:p>
                      <a:endParaRPr lang="en-US" sz="1050" dirty="0">
                        <a:latin typeface="Comic Sans MS" panose="030F0702030302020204" pitchFamily="66" charset="0"/>
                      </a:endParaRPr>
                    </a:p>
                    <a:p>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i="0" u="none" strike="noStrike" kern="1200" baseline="0" dirty="0">
                        <a:solidFill>
                          <a:srgbClr val="000000"/>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050" b="0" i="0" u="none" strike="noStrike" kern="1200" baseline="0" dirty="0">
                        <a:solidFill>
                          <a:schemeClr val="dk1"/>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endParaRPr lang="en-US" sz="1050" b="0" i="0" u="none" strike="noStrike" kern="1200" baseline="0" dirty="0">
                        <a:solidFill>
                          <a:schemeClr val="dk1"/>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050" b="1" dirty="0">
                        <a:latin typeface="Comic Sans MS" panose="030F0702030302020204" pitchFamily="66" charset="0"/>
                      </a:endParaRPr>
                    </a:p>
                    <a:p>
                      <a:endParaRPr lang="en-US" sz="1050" b="1" dirty="0">
                        <a:latin typeface="Comic Sans MS" panose="030F0702030302020204" pitchFamily="66" charset="0"/>
                      </a:endParaRPr>
                    </a:p>
                    <a:p>
                      <a:endParaRPr lang="en-US" sz="1050" b="1" dirty="0">
                        <a:latin typeface="Comic Sans MS" panose="030F0702030302020204" pitchFamily="66" charset="0"/>
                      </a:endParaRPr>
                    </a:p>
                    <a:p>
                      <a:endParaRPr lang="en-US" sz="1050" b="1" dirty="0">
                        <a:latin typeface="Comic Sans MS" panose="030F0702030302020204" pitchFamily="66" charset="0"/>
                      </a:endParaRPr>
                    </a:p>
                    <a:p>
                      <a:endParaRPr lang="en-US" sz="1050" b="1" dirty="0">
                        <a:latin typeface="Comic Sans MS" panose="030F0702030302020204" pitchFamily="66" charset="0"/>
                      </a:endParaRPr>
                    </a:p>
                    <a:p>
                      <a:endParaRPr lang="en-GB" sz="1050" b="1"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endParaRPr lang="en-US" sz="1050" b="0" i="0" u="none" strike="noStrike" kern="1200" baseline="0" dirty="0">
                        <a:solidFill>
                          <a:schemeClr val="dk1"/>
                        </a:solidFill>
                        <a:latin typeface="Comic Sans MS" panose="030F0702030302020204" pitchFamily="66" charset="0"/>
                        <a:ea typeface="+mn-ea"/>
                        <a:cs typeface="Comic Sans MS"/>
                      </a:endParaRPr>
                    </a:p>
                    <a:p>
                      <a:endParaRPr lang="en-US" sz="1050" b="0" i="0" u="none" strike="noStrike" kern="1200" baseline="0" dirty="0">
                        <a:solidFill>
                          <a:schemeClr val="dk1"/>
                        </a:solidFill>
                        <a:latin typeface="Comic Sans MS" panose="030F0702030302020204" pitchFamily="66" charset="0"/>
                        <a:ea typeface="+mn-ea"/>
                        <a:cs typeface="Comic Sans MS"/>
                      </a:endParaRPr>
                    </a:p>
                    <a:p>
                      <a:endParaRPr lang="en-US" sz="1050" b="0" i="0" u="none" strike="noStrike" kern="1200" baseline="0" dirty="0">
                        <a:solidFill>
                          <a:schemeClr val="dk1"/>
                        </a:solidFill>
                        <a:latin typeface="Comic Sans MS" panose="030F0702030302020204" pitchFamily="66" charset="0"/>
                        <a:ea typeface="+mn-ea"/>
                        <a:cs typeface="Comic Sans MS"/>
                      </a:endParaRPr>
                    </a:p>
                    <a:p>
                      <a:endParaRPr lang="en-US" sz="1050" b="0" i="0" u="none" strike="noStrike" kern="1200" baseline="0" dirty="0">
                        <a:solidFill>
                          <a:schemeClr val="dk1"/>
                        </a:solidFill>
                        <a:latin typeface="Comic Sans MS" panose="030F0702030302020204" pitchFamily="66" charset="0"/>
                        <a:ea typeface="+mn-ea"/>
                        <a:cs typeface="Comic Sans MS"/>
                      </a:endParaRPr>
                    </a:p>
                    <a:p>
                      <a:endParaRPr lang="en-US" sz="1050" b="0" i="0" u="none" strike="noStrike" kern="1200" baseline="0" dirty="0">
                        <a:solidFill>
                          <a:schemeClr val="dk1"/>
                        </a:solidFill>
                        <a:latin typeface="Comic Sans MS" panose="030F0702030302020204" pitchFamily="66" charset="0"/>
                        <a:ea typeface="+mn-ea"/>
                        <a:cs typeface="Comic Sans MS"/>
                      </a:endParaRPr>
                    </a:p>
                    <a:p>
                      <a:endParaRPr lang="en-US" sz="1050" b="0" i="0" u="none" strike="noStrike" kern="1200" baseline="0" dirty="0">
                        <a:solidFill>
                          <a:schemeClr val="dk1"/>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endParaRPr lang="en-US" sz="1050" b="0" i="0" u="none" strike="noStrike" kern="1200" baseline="0" dirty="0">
                        <a:solidFill>
                          <a:schemeClr val="dk1"/>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000000"/>
                        </a:solidFill>
                        <a:latin typeface="Comic Sans MS" panose="030F0702030302020204" pitchFamily="66" charset="0"/>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050" dirty="0">
                        <a:latin typeface="Comic Sans MS" panose="030F0702030302020204" pitchFamily="66" charset="0"/>
                      </a:endParaRPr>
                    </a:p>
                    <a:p>
                      <a:endParaRPr lang="en-US" sz="1050" dirty="0">
                        <a:latin typeface="Comic Sans MS" panose="030F0702030302020204" pitchFamily="66" charset="0"/>
                      </a:endParaRPr>
                    </a:p>
                    <a:p>
                      <a:endParaRPr lang="en-US" sz="1050" dirty="0">
                        <a:latin typeface="Comic Sans MS" panose="030F0702030302020204" pitchFamily="66" charset="0"/>
                      </a:endParaRPr>
                    </a:p>
                    <a:p>
                      <a:endParaRPr lang="en-US" sz="1050" dirty="0">
                        <a:latin typeface="Comic Sans MS" panose="030F0702030302020204" pitchFamily="66" charset="0"/>
                      </a:endParaRPr>
                    </a:p>
                    <a:p>
                      <a:endParaRPr lang="en-US" sz="1050" dirty="0">
                        <a:latin typeface="Comic Sans MS" panose="030F0702030302020204" pitchFamily="66" charset="0"/>
                      </a:endParaRPr>
                    </a:p>
                    <a:p>
                      <a:endParaRPr lang="en-US"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710977790"/>
                  </a:ext>
                </a:extLst>
              </a:tr>
            </a:tbl>
          </a:graphicData>
        </a:graphic>
      </p:graphicFrame>
      <p:pic>
        <p:nvPicPr>
          <p:cNvPr id="1026" name="Picture 2" descr="Image result for gold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917" y="4603353"/>
            <a:ext cx="1543299" cy="987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bed w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65" y="1470160"/>
            <a:ext cx="1780965" cy="9278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bilene town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078" y="2500439"/>
            <a:ext cx="1554883" cy="9854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072" y="3543407"/>
            <a:ext cx="1534680" cy="101955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eef burger cartoon"/>
          <p:cNvPicPr>
            <a:picLocks noChangeAspect="1" noChangeArrowheads="1"/>
          </p:cNvPicPr>
          <p:nvPr/>
        </p:nvPicPr>
        <p:blipFill rotWithShape="1">
          <a:blip r:embed="rId6">
            <a:extLst>
              <a:ext uri="{28A0092B-C50C-407E-A947-70E740481C1C}">
                <a14:useLocalDpi xmlns:a14="http://schemas.microsoft.com/office/drawing/2010/main" val="0"/>
              </a:ext>
            </a:extLst>
          </a:blip>
          <a:srcRect t="15089" b="14663"/>
          <a:stretch/>
        </p:blipFill>
        <p:spPr bwMode="auto">
          <a:xfrm>
            <a:off x="3987980" y="3617058"/>
            <a:ext cx="1142461" cy="86922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us civil w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0135" y="1442370"/>
            <a:ext cx="2350865" cy="98736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billy the kid book"/>
          <p:cNvPicPr>
            <a:picLocks noChangeAspect="1" noChangeArrowheads="1"/>
          </p:cNvPicPr>
          <p:nvPr/>
        </p:nvPicPr>
        <p:blipFill rotWithShape="1">
          <a:blip r:embed="rId8">
            <a:extLst>
              <a:ext uri="{28A0092B-C50C-407E-A947-70E740481C1C}">
                <a14:useLocalDpi xmlns:a14="http://schemas.microsoft.com/office/drawing/2010/main" val="0"/>
              </a:ext>
            </a:extLst>
          </a:blip>
          <a:srcRect b="32460"/>
          <a:stretch/>
        </p:blipFill>
        <p:spPr bwMode="auto">
          <a:xfrm>
            <a:off x="6998348" y="3564722"/>
            <a:ext cx="1078728" cy="9714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mormon migration ma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8251" y="2472093"/>
            <a:ext cx="1517650" cy="10267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65548" y="2774667"/>
            <a:ext cx="124690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latin typeface="Comic Sans MS" panose="030F0702030302020204" pitchFamily="66" charset="0"/>
              </a:rPr>
              <a:t>Route of the Mormon migration.</a:t>
            </a:r>
            <a:endParaRPr lang="en-GB" sz="900" dirty="0">
              <a:latin typeface="Comic Sans MS" panose="030F0702030302020204" pitchFamily="66" charset="0"/>
            </a:endParaRPr>
          </a:p>
        </p:txBody>
      </p:sp>
      <p:sp>
        <p:nvSpPr>
          <p:cNvPr id="5" name="AutoShape 26" descr="Image result for indian frontier 1834 usa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7085" y="427116"/>
            <a:ext cx="1454795" cy="908913"/>
          </a:xfrm>
          <a:prstGeom prst="rect">
            <a:avLst/>
          </a:prstGeom>
        </p:spPr>
      </p:pic>
      <p:sp>
        <p:nvSpPr>
          <p:cNvPr id="19" name="TextBox 18"/>
          <p:cNvSpPr txBox="1"/>
          <p:nvPr/>
        </p:nvSpPr>
        <p:spPr>
          <a:xfrm>
            <a:off x="4508207" y="547797"/>
            <a:ext cx="140937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latin typeface="Comic Sans MS" panose="030F0702030302020204" pitchFamily="66" charset="0"/>
              </a:rPr>
              <a:t>The Indian Frontier of 1834 was established to the right of the Indian Territory.</a:t>
            </a:r>
            <a:endParaRPr lang="en-GB" sz="900" dirty="0">
              <a:latin typeface="Comic Sans MS" panose="030F0702030302020204" pitchFamily="66" charset="0"/>
            </a:endParaRPr>
          </a:p>
        </p:txBody>
      </p:sp>
      <p:pic>
        <p:nvPicPr>
          <p:cNvPr id="1052" name="Picture 28" descr="Image result for johnson count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530" y="2511274"/>
            <a:ext cx="2034208" cy="96285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general cust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7366" y="4634806"/>
            <a:ext cx="837911" cy="91408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48941" y="4983040"/>
            <a:ext cx="1246909"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latin typeface="Comic Sans MS" panose="030F0702030302020204" pitchFamily="66" charset="0"/>
              </a:rPr>
              <a:t>General Custer..</a:t>
            </a:r>
            <a:endParaRPr lang="en-GB" sz="900" dirty="0">
              <a:latin typeface="Comic Sans MS" panose="030F0702030302020204" pitchFamily="66" charset="0"/>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62960" y="1453858"/>
            <a:ext cx="1335808" cy="987782"/>
          </a:xfrm>
          <a:prstGeom prst="rect">
            <a:avLst/>
          </a:prstGeom>
        </p:spPr>
      </p:pic>
      <p:sp>
        <p:nvSpPr>
          <p:cNvPr id="25" name="TextBox 24"/>
          <p:cNvSpPr txBox="1"/>
          <p:nvPr/>
        </p:nvSpPr>
        <p:spPr>
          <a:xfrm>
            <a:off x="4467730" y="1624583"/>
            <a:ext cx="140937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latin typeface="Comic Sans MS" panose="030F0702030302020204" pitchFamily="66" charset="0"/>
              </a:rPr>
              <a:t>The Plains Indian territory which white migrants were allowed to cross.</a:t>
            </a:r>
            <a:endParaRPr lang="en-GB" sz="900" dirty="0">
              <a:latin typeface="Comic Sans MS" panose="030F0702030302020204" pitchFamily="66" charset="0"/>
            </a:endParaRPr>
          </a:p>
        </p:txBody>
      </p:sp>
      <p:sp>
        <p:nvSpPr>
          <p:cNvPr id="9" name="Left Arrow 8"/>
          <p:cNvSpPr/>
          <p:nvPr/>
        </p:nvSpPr>
        <p:spPr>
          <a:xfrm>
            <a:off x="4136560" y="1834965"/>
            <a:ext cx="324979" cy="225565"/>
          </a:xfrm>
          <a:prstGeom prst="lef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utoShape 34" descr="Image result for sand creek 186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rotWithShape="1">
          <a:blip r:embed="rId14">
            <a:extLst>
              <a:ext uri="{28A0092B-C50C-407E-A947-70E740481C1C}">
                <a14:useLocalDpi xmlns:a14="http://schemas.microsoft.com/office/drawing/2010/main" val="0"/>
              </a:ext>
            </a:extLst>
          </a:blip>
          <a:srcRect b="26601"/>
          <a:stretch/>
        </p:blipFill>
        <p:spPr>
          <a:xfrm>
            <a:off x="3508365" y="5645201"/>
            <a:ext cx="2051723" cy="1004427"/>
          </a:xfrm>
          <a:prstGeom prst="rect">
            <a:avLst/>
          </a:prstGeom>
        </p:spPr>
      </p:pic>
      <p:sp>
        <p:nvSpPr>
          <p:cNvPr id="12" name="AutoShape 36" descr="Image result for ella watson and jim averil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61539" y="4596520"/>
            <a:ext cx="1337804" cy="1003353"/>
          </a:xfrm>
          <a:prstGeom prst="rect">
            <a:avLst/>
          </a:prstGeom>
        </p:spPr>
      </p:pic>
      <p:sp>
        <p:nvSpPr>
          <p:cNvPr id="31" name="TextBox 30"/>
          <p:cNvSpPr txBox="1"/>
          <p:nvPr/>
        </p:nvSpPr>
        <p:spPr>
          <a:xfrm>
            <a:off x="3422619" y="4848816"/>
            <a:ext cx="1246909"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latin typeface="Comic Sans MS" panose="030F0702030302020204" pitchFamily="66" charset="0"/>
              </a:rPr>
              <a:t>The death of Ella Watson and Jim Averill.</a:t>
            </a:r>
            <a:endParaRPr lang="en-GB" sz="900" dirty="0">
              <a:latin typeface="Comic Sans MS" panose="030F0702030302020204" pitchFamily="66" charset="0"/>
            </a:endParaRPr>
          </a:p>
        </p:txBody>
      </p:sp>
      <p:pic>
        <p:nvPicPr>
          <p:cNvPr id="1062" name="Picture 38" descr="Image result for ghost danc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7923" y="445960"/>
            <a:ext cx="1698399" cy="90379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634362" y="652511"/>
            <a:ext cx="124690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latin typeface="Comic Sans MS" panose="030F0702030302020204" pitchFamily="66" charset="0"/>
              </a:rPr>
              <a:t>The ritualistic ‘Ghost Dance’. </a:t>
            </a:r>
            <a:endParaRPr lang="en-GB" sz="900" dirty="0">
              <a:latin typeface="Comic Sans MS" panose="030F0702030302020204" pitchFamily="66" charset="0"/>
            </a:endParaRPr>
          </a:p>
        </p:txBody>
      </p:sp>
      <p:pic>
        <p:nvPicPr>
          <p:cNvPr id="1066" name="Picture 42" descr="Image result for closed sign no backgroun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57972" y="429776"/>
            <a:ext cx="915193" cy="91519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mage result for economic depressio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5175" y="5673487"/>
            <a:ext cx="1696494" cy="97615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Image result for vigilance committees american wes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00784" y="5671144"/>
            <a:ext cx="1276292" cy="96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0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5" y="503516"/>
            <a:ext cx="8778455" cy="440120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800" b="1" dirty="0">
                <a:solidFill>
                  <a:srgbClr val="000000"/>
                </a:solidFill>
                <a:latin typeface="Comic Sans MS" panose="030F0902030302020204" pitchFamily="66" charset="0"/>
                <a:cs typeface="Arial" panose="020B0604020202020204" pitchFamily="34" charset="0"/>
              </a:rPr>
              <a:t>TASK: </a:t>
            </a:r>
            <a:r>
              <a:rPr lang="en-US" altLang="en-US" sz="2800" dirty="0">
                <a:solidFill>
                  <a:srgbClr val="000000"/>
                </a:solidFill>
                <a:latin typeface="Comic Sans MS" panose="030F0902030302020204" pitchFamily="66" charset="0"/>
                <a:cs typeface="Arial" panose="020B0604020202020204" pitchFamily="34" charset="0"/>
              </a:rPr>
              <a:t>Each of the cards relates to one of three key strands within this unit:</a:t>
            </a:r>
          </a:p>
          <a:p>
            <a:pPr marL="457200" indent="-457200">
              <a:spcBef>
                <a:spcPct val="0"/>
              </a:spcBef>
            </a:pPr>
            <a:r>
              <a:rPr lang="en-US" altLang="en-US" sz="2800" dirty="0">
                <a:solidFill>
                  <a:srgbClr val="000000"/>
                </a:solidFill>
                <a:latin typeface="Comic Sans MS" panose="030F0902030302020204" pitchFamily="66" charset="0"/>
                <a:cs typeface="Arial" panose="020B0604020202020204" pitchFamily="34" charset="0"/>
              </a:rPr>
              <a:t>The experiences of the </a:t>
            </a:r>
            <a:r>
              <a:rPr lang="en-US" altLang="en-US" sz="2800" b="1" dirty="0">
                <a:solidFill>
                  <a:srgbClr val="000000"/>
                </a:solidFill>
                <a:latin typeface="Comic Sans MS" panose="030F0902030302020204" pitchFamily="66" charset="0"/>
                <a:cs typeface="Arial" panose="020B0604020202020204" pitchFamily="34" charset="0"/>
              </a:rPr>
              <a:t>Plains Indians</a:t>
            </a:r>
            <a:r>
              <a:rPr lang="en-US" altLang="en-US" sz="2800" dirty="0">
                <a:solidFill>
                  <a:srgbClr val="000000"/>
                </a:solidFill>
                <a:latin typeface="Comic Sans MS" panose="030F0902030302020204" pitchFamily="66" charset="0"/>
                <a:cs typeface="Arial" panose="020B0604020202020204" pitchFamily="34" charset="0"/>
              </a:rPr>
              <a:t>.</a:t>
            </a:r>
            <a:endParaRPr lang="en-US" altLang="en-US" sz="2800" b="1" dirty="0">
              <a:solidFill>
                <a:srgbClr val="000000"/>
              </a:solidFill>
              <a:latin typeface="Comic Sans MS" panose="030F0902030302020204" pitchFamily="66" charset="0"/>
              <a:cs typeface="Arial" panose="020B0604020202020204" pitchFamily="34" charset="0"/>
            </a:endParaRPr>
          </a:p>
          <a:p>
            <a:pPr marL="457200" indent="-457200">
              <a:spcBef>
                <a:spcPct val="0"/>
              </a:spcBef>
            </a:pPr>
            <a:r>
              <a:rPr lang="en-US" altLang="en-US" sz="2800" dirty="0">
                <a:solidFill>
                  <a:srgbClr val="000000"/>
                </a:solidFill>
                <a:latin typeface="Comic Sans MS" panose="030F0902030302020204" pitchFamily="66" charset="0"/>
                <a:cs typeface="Arial" panose="020B0604020202020204" pitchFamily="34" charset="0"/>
              </a:rPr>
              <a:t>The experiences of </a:t>
            </a:r>
            <a:r>
              <a:rPr lang="en-US" altLang="en-US" sz="2800" b="1" dirty="0">
                <a:solidFill>
                  <a:srgbClr val="000000"/>
                </a:solidFill>
                <a:latin typeface="Comic Sans MS" panose="030F0902030302020204" pitchFamily="66" charset="0"/>
                <a:cs typeface="Arial" panose="020B0604020202020204" pitchFamily="34" charset="0"/>
              </a:rPr>
              <a:t>migrants and homesteaders</a:t>
            </a:r>
            <a:r>
              <a:rPr lang="en-US" altLang="en-US" sz="2800" dirty="0">
                <a:solidFill>
                  <a:srgbClr val="000000"/>
                </a:solidFill>
                <a:latin typeface="Comic Sans MS" panose="030F0902030302020204" pitchFamily="66" charset="0"/>
                <a:cs typeface="Arial" panose="020B0604020202020204" pitchFamily="34" charset="0"/>
              </a:rPr>
              <a:t>.</a:t>
            </a:r>
          </a:p>
          <a:p>
            <a:pPr marL="457200" indent="-457200">
              <a:spcBef>
                <a:spcPct val="0"/>
              </a:spcBef>
            </a:pPr>
            <a:r>
              <a:rPr lang="en-US" altLang="en-US" sz="2800" dirty="0">
                <a:solidFill>
                  <a:srgbClr val="000000"/>
                </a:solidFill>
                <a:latin typeface="Comic Sans MS" panose="030F0902030302020204" pitchFamily="66" charset="0"/>
                <a:cs typeface="Arial" panose="020B0604020202020204" pitchFamily="34" charset="0"/>
              </a:rPr>
              <a:t>The experiences of </a:t>
            </a:r>
            <a:r>
              <a:rPr lang="en-US" altLang="en-US" sz="2800" b="1" dirty="0">
                <a:solidFill>
                  <a:srgbClr val="000000"/>
                </a:solidFill>
                <a:latin typeface="Comic Sans MS" panose="030F0902030302020204" pitchFamily="66" charset="0"/>
                <a:cs typeface="Arial" panose="020B0604020202020204" pitchFamily="34" charset="0"/>
              </a:rPr>
              <a:t>cowboys and cattle ranchers</a:t>
            </a:r>
            <a:r>
              <a:rPr lang="en-US" altLang="en-US" sz="2800" dirty="0">
                <a:solidFill>
                  <a:srgbClr val="000000"/>
                </a:solidFill>
                <a:latin typeface="Comic Sans MS" panose="030F0902030302020204" pitchFamily="66" charset="0"/>
                <a:cs typeface="Arial" panose="020B0604020202020204" pitchFamily="34" charset="0"/>
              </a:rPr>
              <a:t>.</a:t>
            </a:r>
          </a:p>
          <a:p>
            <a:pPr marL="457200" indent="-457200">
              <a:spcBef>
                <a:spcPct val="0"/>
              </a:spcBef>
            </a:pPr>
            <a:endParaRPr lang="en-US" altLang="en-US" sz="2800" dirty="0">
              <a:solidFill>
                <a:srgbClr val="000000"/>
              </a:solidFill>
              <a:latin typeface="Comic Sans MS" panose="030F0902030302020204" pitchFamily="66" charset="0"/>
              <a:cs typeface="Arial" panose="020B0604020202020204" pitchFamily="34" charset="0"/>
            </a:endParaRPr>
          </a:p>
          <a:p>
            <a:pPr>
              <a:spcBef>
                <a:spcPct val="0"/>
              </a:spcBef>
              <a:buNone/>
            </a:pPr>
            <a:r>
              <a:rPr lang="en-US" altLang="en-US" sz="2800" dirty="0">
                <a:solidFill>
                  <a:srgbClr val="000000"/>
                </a:solidFill>
                <a:latin typeface="Comic Sans MS" panose="030F0902030302020204" pitchFamily="66" charset="0"/>
                <a:cs typeface="Arial" panose="020B0604020202020204" pitchFamily="34" charset="0"/>
              </a:rPr>
              <a:t>Organise your cards (along with their corresponding images) into three groups on your desk to reflect these three strands. </a:t>
            </a:r>
          </a:p>
        </p:txBody>
      </p:sp>
    </p:spTree>
    <p:extLst>
      <p:ext uri="{BB962C8B-B14F-4D97-AF65-F5344CB8AC3E}">
        <p14:creationId xmlns:p14="http://schemas.microsoft.com/office/powerpoint/2010/main" val="130398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5292105" cy="292388"/>
          </a:xfrm>
          <a:prstGeom prst="rect">
            <a:avLst/>
          </a:prstGeom>
          <a:noFill/>
        </p:spPr>
        <p:txBody>
          <a:bodyPr wrap="square" rtlCol="0">
            <a:spAutoFit/>
          </a:bodyPr>
          <a:lstStyle/>
          <a:p>
            <a:r>
              <a:rPr lang="en-US" sz="1300" dirty="0">
                <a:latin typeface="Comic Sans MS"/>
                <a:cs typeface="Comic Sans MS"/>
              </a:rPr>
              <a:t>R.S1 Key events in the American West</a:t>
            </a:r>
          </a:p>
        </p:txBody>
      </p:sp>
      <p:graphicFrame>
        <p:nvGraphicFramePr>
          <p:cNvPr id="3" name="Table 2"/>
          <p:cNvGraphicFramePr>
            <a:graphicFrameLocks noGrp="1"/>
          </p:cNvGraphicFramePr>
          <p:nvPr>
            <p:extLst>
              <p:ext uri="{D42A27DB-BD31-4B8C-83A1-F6EECF244321}">
                <p14:modId xmlns:p14="http://schemas.microsoft.com/office/powerpoint/2010/main" val="2503065870"/>
              </p:ext>
            </p:extLst>
          </p:nvPr>
        </p:nvGraphicFramePr>
        <p:xfrm>
          <a:off x="179512" y="361663"/>
          <a:ext cx="8712968" cy="6149340"/>
        </p:xfrm>
        <a:graphic>
          <a:graphicData uri="http://schemas.openxmlformats.org/drawingml/2006/table">
            <a:tbl>
              <a:tblPr firstRow="1" bandRow="1">
                <a:tableStyleId>{5C22544A-7EE6-4342-B048-85BDC9FD1C3A}</a:tableStyleId>
              </a:tblPr>
              <a:tblGrid>
                <a:gridCol w="2854633">
                  <a:extLst>
                    <a:ext uri="{9D8B030D-6E8A-4147-A177-3AD203B41FA5}">
                      <a16:colId xmlns:a16="http://schemas.microsoft.com/office/drawing/2014/main" val="20000"/>
                    </a:ext>
                  </a:extLst>
                </a:gridCol>
                <a:gridCol w="3050023">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70840">
                <a:tc>
                  <a:txBody>
                    <a:bodyPr/>
                    <a:lstStyle/>
                    <a:p>
                      <a:r>
                        <a:rPr lang="en-US" sz="1050" b="0" i="0" u="none" strike="noStrike" kern="1200" baseline="0" dirty="0">
                          <a:solidFill>
                            <a:srgbClr val="000000"/>
                          </a:solidFill>
                          <a:latin typeface="Comic Sans MS" panose="030F0702030302020204" pitchFamily="66" charset="0"/>
                          <a:ea typeface="+mn-ea"/>
                          <a:cs typeface="Comic Sans MS"/>
                        </a:rPr>
                        <a:t>In </a:t>
                      </a:r>
                      <a:r>
                        <a:rPr lang="en-US" sz="1050" b="1" i="0" u="none" strike="noStrike" kern="1200" baseline="0" dirty="0">
                          <a:solidFill>
                            <a:srgbClr val="000000"/>
                          </a:solidFill>
                          <a:latin typeface="Comic Sans MS" panose="030F0702030302020204" pitchFamily="66" charset="0"/>
                          <a:ea typeface="+mn-ea"/>
                          <a:cs typeface="Comic Sans MS"/>
                        </a:rPr>
                        <a:t>1848</a:t>
                      </a:r>
                      <a:r>
                        <a:rPr lang="en-US" sz="1050" b="0" i="0" u="none" strike="noStrike" kern="1200" baseline="0" dirty="0">
                          <a:solidFill>
                            <a:srgbClr val="000000"/>
                          </a:solidFill>
                          <a:latin typeface="Comic Sans MS" panose="030F0702030302020204" pitchFamily="66" charset="0"/>
                          <a:ea typeface="+mn-ea"/>
                          <a:cs typeface="Comic Sans MS"/>
                        </a:rPr>
                        <a:t>, a carpenter called James Marshall discovered </a:t>
                      </a:r>
                      <a:r>
                        <a:rPr lang="en-US" sz="1050" b="1" i="0" u="none" strike="noStrike" kern="1200" baseline="0" dirty="0">
                          <a:solidFill>
                            <a:srgbClr val="000000"/>
                          </a:solidFill>
                          <a:latin typeface="Comic Sans MS" panose="030F0702030302020204" pitchFamily="66" charset="0"/>
                          <a:ea typeface="+mn-ea"/>
                          <a:cs typeface="Comic Sans MS"/>
                        </a:rPr>
                        <a:t>gold</a:t>
                      </a:r>
                      <a:r>
                        <a:rPr lang="en-US" sz="1050" b="0" i="0" u="none" strike="noStrike" kern="1200" baseline="0" dirty="0">
                          <a:solidFill>
                            <a:srgbClr val="000000"/>
                          </a:solidFill>
                          <a:latin typeface="Comic Sans MS" panose="030F0702030302020204" pitchFamily="66" charset="0"/>
                          <a:ea typeface="+mn-ea"/>
                          <a:cs typeface="Comic Sans MS"/>
                        </a:rPr>
                        <a:t> in </a:t>
                      </a:r>
                      <a:r>
                        <a:rPr lang="en-US" sz="1050" b="1" i="0" u="none" strike="noStrike" kern="1200" baseline="0" dirty="0">
                          <a:solidFill>
                            <a:srgbClr val="000000"/>
                          </a:solidFill>
                          <a:latin typeface="Comic Sans MS" panose="030F0702030302020204" pitchFamily="66" charset="0"/>
                          <a:ea typeface="+mn-ea"/>
                          <a:cs typeface="Comic Sans MS"/>
                        </a:rPr>
                        <a:t>California</a:t>
                      </a:r>
                      <a:r>
                        <a:rPr lang="en-US" sz="1050" b="0" i="0" u="none" strike="noStrike" kern="1200" baseline="0" dirty="0">
                          <a:solidFill>
                            <a:srgbClr val="000000"/>
                          </a:solidFill>
                          <a:latin typeface="Comic Sans MS" panose="030F0702030302020204" pitchFamily="66" charset="0"/>
                          <a:ea typeface="+mn-ea"/>
                          <a:cs typeface="Comic Sans MS"/>
                        </a:rPr>
                        <a:t>. Once news of the discovery spread, thousands of migrants made the journey to California to seek out gold.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r>
                        <a:rPr lang="en-US" sz="1050" b="0" i="0" u="none" strike="noStrike" kern="1200" baseline="0" dirty="0">
                          <a:solidFill>
                            <a:srgbClr val="000000"/>
                          </a:solidFill>
                          <a:latin typeface="Comic Sans MS" panose="030F0702030302020204" pitchFamily="66" charset="0"/>
                          <a:ea typeface="+mn-ea"/>
                          <a:cs typeface="Comic Sans MS"/>
                        </a:rPr>
                        <a:t>In </a:t>
                      </a:r>
                      <a:r>
                        <a:rPr lang="en-US" sz="1050" b="1" i="0" u="none" strike="noStrike" kern="1200" baseline="0" dirty="0">
                          <a:solidFill>
                            <a:srgbClr val="000000"/>
                          </a:solidFill>
                          <a:latin typeface="Comic Sans MS" panose="030F0702030302020204" pitchFamily="66" charset="0"/>
                          <a:ea typeface="+mn-ea"/>
                          <a:cs typeface="Comic Sans MS"/>
                        </a:rPr>
                        <a:t>1874</a:t>
                      </a:r>
                      <a:r>
                        <a:rPr lang="en-US" sz="1050" b="0" i="0" u="none" strike="noStrike" kern="1200" baseline="0" dirty="0">
                          <a:solidFill>
                            <a:srgbClr val="000000"/>
                          </a:solidFill>
                          <a:latin typeface="Comic Sans MS" panose="030F0702030302020204" pitchFamily="66" charset="0"/>
                          <a:ea typeface="+mn-ea"/>
                          <a:cs typeface="Comic Sans MS"/>
                        </a:rPr>
                        <a:t>, </a:t>
                      </a:r>
                      <a:r>
                        <a:rPr lang="en-US" sz="1050" b="1" i="0" u="none" strike="noStrike" kern="1200" baseline="0" dirty="0">
                          <a:solidFill>
                            <a:srgbClr val="000000"/>
                          </a:solidFill>
                          <a:latin typeface="Comic Sans MS" panose="030F0702030302020204" pitchFamily="66" charset="0"/>
                          <a:ea typeface="+mn-ea"/>
                          <a:cs typeface="Comic Sans MS"/>
                        </a:rPr>
                        <a:t>barbed wire </a:t>
                      </a:r>
                      <a:r>
                        <a:rPr lang="en-US" sz="1050" b="0" i="0" u="none" strike="noStrike" kern="1200" baseline="0" dirty="0">
                          <a:solidFill>
                            <a:srgbClr val="000000"/>
                          </a:solidFill>
                          <a:latin typeface="Comic Sans MS" panose="030F0702030302020204" pitchFamily="66" charset="0"/>
                          <a:ea typeface="+mn-ea"/>
                          <a:cs typeface="Comic Sans MS"/>
                        </a:rPr>
                        <a:t>was invented. This invention changed the lives of settlers who had moved West, because for the first time they could protect their new land holdings from wandering cattle. This allowed them to become more prosperous.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r>
                        <a:rPr lang="en-US" sz="1050" b="0" i="0" u="none" strike="noStrike" kern="1200" baseline="0" dirty="0">
                          <a:solidFill>
                            <a:srgbClr val="000000"/>
                          </a:solidFill>
                          <a:latin typeface="Comic Sans MS" panose="030F0702030302020204" pitchFamily="66" charset="0"/>
                          <a:ea typeface="+mn-ea"/>
                          <a:cs typeface="Comic Sans MS"/>
                        </a:rPr>
                        <a:t>In </a:t>
                      </a:r>
                      <a:r>
                        <a:rPr lang="en-US" sz="1050" b="1" i="0" u="none" strike="noStrike" kern="1200" baseline="0" dirty="0">
                          <a:solidFill>
                            <a:srgbClr val="000000"/>
                          </a:solidFill>
                          <a:latin typeface="Comic Sans MS" panose="030F0702030302020204" pitchFamily="66" charset="0"/>
                          <a:ea typeface="+mn-ea"/>
                          <a:cs typeface="Comic Sans MS"/>
                        </a:rPr>
                        <a:t>1890</a:t>
                      </a:r>
                      <a:r>
                        <a:rPr lang="en-US" sz="1050" b="0" i="0" u="none" strike="noStrike" kern="1200" baseline="0" dirty="0">
                          <a:solidFill>
                            <a:srgbClr val="000000"/>
                          </a:solidFill>
                          <a:latin typeface="Comic Sans MS" panose="030F0702030302020204" pitchFamily="66" charset="0"/>
                          <a:ea typeface="+mn-ea"/>
                          <a:cs typeface="Comic Sans MS"/>
                        </a:rPr>
                        <a:t>, a group of US soldiers opened fire on a group of Sioux Indians who were simply performing a ritualistic dance. The event became known as the </a:t>
                      </a:r>
                      <a:r>
                        <a:rPr lang="en-US" sz="1050" b="1" i="0" u="none" strike="noStrike" kern="1200" baseline="0" dirty="0">
                          <a:solidFill>
                            <a:srgbClr val="000000"/>
                          </a:solidFill>
                          <a:latin typeface="Comic Sans MS" panose="030F0702030302020204" pitchFamily="66" charset="0"/>
                          <a:ea typeface="+mn-ea"/>
                          <a:cs typeface="Comic Sans MS"/>
                        </a:rPr>
                        <a:t>Wounded Knee Massacre</a:t>
                      </a:r>
                      <a:r>
                        <a:rPr lang="en-US" sz="1050" b="0" i="0" u="none" strike="noStrike" kern="1200" baseline="0" dirty="0">
                          <a:solidFill>
                            <a:srgbClr val="000000"/>
                          </a:solidFill>
                          <a:latin typeface="Comic Sans MS" panose="030F0702030302020204" pitchFamily="66" charset="0"/>
                          <a:ea typeface="+mn-ea"/>
                          <a:cs typeface="Comic Sans MS"/>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latin typeface="Comic Sans MS" panose="030F0702030302020204" pitchFamily="66" charset="0"/>
                        </a:rPr>
                        <a:t>The</a:t>
                      </a:r>
                      <a:r>
                        <a:rPr lang="en-GB" sz="1050" baseline="0" dirty="0">
                          <a:latin typeface="Comic Sans MS" panose="030F0702030302020204" pitchFamily="66" charset="0"/>
                        </a:rPr>
                        <a:t> </a:t>
                      </a:r>
                      <a:r>
                        <a:rPr lang="en-GB" sz="1050" b="1" baseline="0" dirty="0">
                          <a:latin typeface="Comic Sans MS" panose="030F0702030302020204" pitchFamily="66" charset="0"/>
                        </a:rPr>
                        <a:t>Indian Frontier Act of 1834 </a:t>
                      </a:r>
                      <a:r>
                        <a:rPr lang="en-GB" sz="1050" baseline="0" dirty="0">
                          <a:latin typeface="Comic Sans MS" panose="030F0702030302020204" pitchFamily="66" charset="0"/>
                        </a:rPr>
                        <a:t>meant that there was a permanent divide between lands designated to the Plains Indians, and ‘white American’ lands. </a:t>
                      </a:r>
                      <a:endParaRPr lang="en-GB" sz="1050" dirty="0">
                        <a:latin typeface="Comic Sans MS" panose="030F0702030302020204" pitchFamily="66" charset="0"/>
                      </a:endParaRPr>
                    </a:p>
                    <a:p>
                      <a:endParaRPr lang="en-US" sz="1050" b="0" i="0" u="none" strike="noStrike" kern="1200" baseline="0" dirty="0">
                        <a:solidFill>
                          <a:srgbClr val="000000"/>
                        </a:solidFill>
                        <a:latin typeface="Comic Sans MS" panose="030F0702030302020204" pitchFamily="66" charset="0"/>
                        <a:ea typeface="+mn-ea"/>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latin typeface="Comic Sans MS" panose="030F0702030302020204" pitchFamily="66" charset="0"/>
                        </a:rPr>
                        <a:t>In </a:t>
                      </a:r>
                      <a:r>
                        <a:rPr lang="en-GB" sz="1050" b="1" dirty="0">
                          <a:latin typeface="Comic Sans MS" panose="030F0702030302020204" pitchFamily="66" charset="0"/>
                        </a:rPr>
                        <a:t>1890</a:t>
                      </a:r>
                      <a:r>
                        <a:rPr lang="en-GB" sz="1050" dirty="0">
                          <a:latin typeface="Comic Sans MS" panose="030F0702030302020204" pitchFamily="66" charset="0"/>
                        </a:rPr>
                        <a:t>, the US government announced the closure of the </a:t>
                      </a:r>
                      <a:r>
                        <a:rPr lang="en-GB" sz="1050" b="1" dirty="0">
                          <a:latin typeface="Comic Sans MS" panose="030F0702030302020204" pitchFamily="66" charset="0"/>
                        </a:rPr>
                        <a:t>Indian Frontier</a:t>
                      </a:r>
                      <a:r>
                        <a:rPr lang="en-GB" sz="1050" b="0" dirty="0">
                          <a:latin typeface="Comic Sans MS" panose="030F0702030302020204" pitchFamily="66" charset="0"/>
                        </a:rPr>
                        <a:t>. After this point Plains Indians were not considered to have their own identity: they had to integrate into US society and culture. </a:t>
                      </a:r>
                      <a:endParaRPr lang="en-GB" sz="1050" dirty="0">
                        <a:latin typeface="Comic Sans MS" panose="030F0702030302020204" pitchFamily="66" charset="0"/>
                      </a:endParaRPr>
                    </a:p>
                    <a:p>
                      <a:endParaRPr lang="en-US" sz="1050" dirty="0">
                        <a:solidFill>
                          <a:srgbClr val="000000"/>
                        </a:solidFill>
                        <a:latin typeface="Comic Sans MS" panose="030F0702030302020204" pitchFamily="66" charset="0"/>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r>
                        <a:rPr lang="en-US" sz="1050" b="0" i="0" u="none" strike="noStrike" kern="1200" baseline="0" dirty="0">
                          <a:solidFill>
                            <a:srgbClr val="000000"/>
                          </a:solidFill>
                          <a:latin typeface="Comic Sans MS" panose="030F0702030302020204" pitchFamily="66" charset="0"/>
                          <a:ea typeface="+mn-ea"/>
                          <a:cs typeface="Comic Sans MS"/>
                        </a:rPr>
                        <a:t>In </a:t>
                      </a:r>
                      <a:r>
                        <a:rPr lang="en-US" sz="1050" b="1" i="0" u="none" strike="noStrike" kern="1200" baseline="0" dirty="0">
                          <a:solidFill>
                            <a:srgbClr val="000000"/>
                          </a:solidFill>
                          <a:latin typeface="Comic Sans MS" panose="030F0702030302020204" pitchFamily="66" charset="0"/>
                          <a:ea typeface="+mn-ea"/>
                          <a:cs typeface="Comic Sans MS"/>
                        </a:rPr>
                        <a:t>1837</a:t>
                      </a:r>
                      <a:r>
                        <a:rPr lang="en-US" sz="1050" b="0" i="0" u="none" strike="noStrike" kern="1200" baseline="0" dirty="0">
                          <a:solidFill>
                            <a:srgbClr val="000000"/>
                          </a:solidFill>
                          <a:latin typeface="Comic Sans MS" panose="030F0702030302020204" pitchFamily="66" charset="0"/>
                          <a:ea typeface="+mn-ea"/>
                          <a:cs typeface="Comic Sans MS"/>
                        </a:rPr>
                        <a:t>, the USA suffered an </a:t>
                      </a:r>
                      <a:r>
                        <a:rPr lang="en-US" sz="1050" b="1" i="0" u="none" strike="noStrike" kern="1200" baseline="0" dirty="0">
                          <a:solidFill>
                            <a:srgbClr val="000000"/>
                          </a:solidFill>
                          <a:latin typeface="Comic Sans MS" panose="030F0702030302020204" pitchFamily="66" charset="0"/>
                          <a:ea typeface="+mn-ea"/>
                          <a:cs typeface="Comic Sans MS"/>
                        </a:rPr>
                        <a:t>economic depression</a:t>
                      </a:r>
                      <a:r>
                        <a:rPr lang="en-US" sz="1050" b="0" i="0" u="none" strike="noStrike" kern="1200" baseline="0" dirty="0">
                          <a:solidFill>
                            <a:srgbClr val="000000"/>
                          </a:solidFill>
                          <a:latin typeface="Comic Sans MS" panose="030F0702030302020204" pitchFamily="66" charset="0"/>
                          <a:ea typeface="+mn-ea"/>
                          <a:cs typeface="Comic Sans MS"/>
                        </a:rPr>
                        <a:t>, which saw many banks in the East collapse. People lost their savings, wages fell and unemployment rose. Many people decided to seek their fortunes in the West.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370840">
                <a:tc>
                  <a:txBody>
                    <a:bodyPr/>
                    <a:lstStyle/>
                    <a:p>
                      <a:r>
                        <a:rPr lang="en-GB" sz="1050" dirty="0">
                          <a:latin typeface="Comic Sans MS" panose="030F0702030302020204" pitchFamily="66" charset="0"/>
                        </a:rPr>
                        <a:t>Cattle</a:t>
                      </a:r>
                      <a:r>
                        <a:rPr lang="en-GB" sz="1050" baseline="0" dirty="0">
                          <a:latin typeface="Comic Sans MS" panose="030F0702030302020204" pitchFamily="66" charset="0"/>
                        </a:rPr>
                        <a:t> ranching had been established in </a:t>
                      </a:r>
                      <a:r>
                        <a:rPr lang="en-GB" sz="1050" b="1" baseline="0" dirty="0">
                          <a:latin typeface="Comic Sans MS" panose="030F0702030302020204" pitchFamily="66" charset="0"/>
                        </a:rPr>
                        <a:t>Johnson County </a:t>
                      </a:r>
                      <a:r>
                        <a:rPr lang="en-GB" sz="1050" baseline="0" dirty="0">
                          <a:latin typeface="Comic Sans MS" panose="030F0702030302020204" pitchFamily="66" charset="0"/>
                        </a:rPr>
                        <a:t>since the 1870s, and wealthy ranch owners wanted to extend their power. In</a:t>
                      </a:r>
                      <a:r>
                        <a:rPr lang="en-GB" sz="1050" dirty="0">
                          <a:latin typeface="Comic Sans MS" panose="030F0702030302020204" pitchFamily="66" charset="0"/>
                        </a:rPr>
                        <a:t> </a:t>
                      </a:r>
                      <a:r>
                        <a:rPr lang="en-GB" sz="1050" b="1" dirty="0">
                          <a:latin typeface="Comic Sans MS" panose="030F0702030302020204" pitchFamily="66" charset="0"/>
                        </a:rPr>
                        <a:t>1892</a:t>
                      </a:r>
                      <a:r>
                        <a:rPr lang="en-GB" sz="1050" b="0" dirty="0">
                          <a:latin typeface="Comic Sans MS" panose="030F0702030302020204" pitchFamily="66" charset="0"/>
                        </a:rPr>
                        <a:t>, the cattle barons employed a vigilante group to get rid of ‘rustlers’ stealing their cattle. </a:t>
                      </a:r>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latin typeface="Comic Sans MS" panose="030F0702030302020204" pitchFamily="66" charset="0"/>
                          <a:ea typeface="+mn-ea"/>
                          <a:cs typeface="Comic Sans MS"/>
                        </a:rPr>
                        <a:t>In the</a:t>
                      </a:r>
                      <a:r>
                        <a:rPr lang="en-US" sz="1050" b="1" i="0" u="none" strike="noStrike" kern="1200" baseline="0" dirty="0">
                          <a:solidFill>
                            <a:srgbClr val="000000"/>
                          </a:solidFill>
                          <a:latin typeface="Comic Sans MS" panose="030F0702030302020204" pitchFamily="66" charset="0"/>
                          <a:ea typeface="+mn-ea"/>
                          <a:cs typeface="Comic Sans MS"/>
                        </a:rPr>
                        <a:t> 1850s</a:t>
                      </a:r>
                      <a:r>
                        <a:rPr lang="en-US" sz="1050" b="0" i="0" u="none" strike="noStrike" kern="1200" baseline="0" dirty="0">
                          <a:solidFill>
                            <a:srgbClr val="000000"/>
                          </a:solidFill>
                          <a:latin typeface="Comic Sans MS" panose="030F0702030302020204" pitchFamily="66" charset="0"/>
                          <a:ea typeface="+mn-ea"/>
                          <a:cs typeface="Comic Sans MS"/>
                        </a:rPr>
                        <a:t>, </a:t>
                      </a:r>
                      <a:r>
                        <a:rPr lang="en-US" sz="1050" b="1" i="0" u="none" strike="noStrike" kern="1200" baseline="0" dirty="0">
                          <a:solidFill>
                            <a:srgbClr val="000000"/>
                          </a:solidFill>
                          <a:latin typeface="Comic Sans MS" panose="030F0702030302020204" pitchFamily="66" charset="0"/>
                          <a:ea typeface="+mn-ea"/>
                          <a:cs typeface="Comic Sans MS"/>
                        </a:rPr>
                        <a:t>vigilance committees</a:t>
                      </a:r>
                      <a:r>
                        <a:rPr lang="en-US" sz="1050" b="0" i="0" u="none" strike="noStrike" kern="1200" baseline="0" dirty="0">
                          <a:solidFill>
                            <a:srgbClr val="000000"/>
                          </a:solidFill>
                          <a:latin typeface="Comic Sans MS" panose="030F0702030302020204" pitchFamily="66" charset="0"/>
                          <a:ea typeface="+mn-ea"/>
                          <a:cs typeface="Comic Sans MS"/>
                        </a:rPr>
                        <a:t> were formed in response to the crime and violence that went on between cowboys and cattle ranchers in the new towns of the West.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r>
                        <a:rPr lang="en-US" sz="1050" b="0" i="0" u="none" strike="noStrike" kern="1200" baseline="0" dirty="0">
                          <a:solidFill>
                            <a:schemeClr val="dk1"/>
                          </a:solidFill>
                          <a:latin typeface="Comic Sans MS" panose="030F0702030302020204" pitchFamily="66" charset="0"/>
                          <a:ea typeface="+mn-ea"/>
                          <a:cs typeface="Comic Sans MS"/>
                        </a:rPr>
                        <a:t>In </a:t>
                      </a:r>
                      <a:r>
                        <a:rPr lang="en-US" sz="1050" b="1" i="0" u="none" strike="noStrike" kern="1200" baseline="0" dirty="0">
                          <a:solidFill>
                            <a:schemeClr val="dk1"/>
                          </a:solidFill>
                          <a:latin typeface="Comic Sans MS" panose="030F0702030302020204" pitchFamily="66" charset="0"/>
                          <a:ea typeface="+mn-ea"/>
                          <a:cs typeface="Comic Sans MS"/>
                        </a:rPr>
                        <a:t>1867</a:t>
                      </a:r>
                      <a:r>
                        <a:rPr lang="en-US" sz="1050" b="0" i="0" u="none" strike="noStrike" kern="1200" baseline="0" dirty="0">
                          <a:solidFill>
                            <a:schemeClr val="dk1"/>
                          </a:solidFill>
                          <a:latin typeface="Comic Sans MS" panose="030F0702030302020204" pitchFamily="66" charset="0"/>
                          <a:ea typeface="+mn-ea"/>
                          <a:cs typeface="Comic Sans MS"/>
                        </a:rPr>
                        <a:t>, Joseph McCoy realised the potential of the city of </a:t>
                      </a:r>
                      <a:r>
                        <a:rPr lang="en-US" sz="1050" b="1" i="0" u="none" strike="noStrike" kern="1200" baseline="0" dirty="0">
                          <a:solidFill>
                            <a:schemeClr val="dk1"/>
                          </a:solidFill>
                          <a:latin typeface="Comic Sans MS" panose="030F0702030302020204" pitchFamily="66" charset="0"/>
                          <a:ea typeface="+mn-ea"/>
                          <a:cs typeface="Comic Sans MS"/>
                        </a:rPr>
                        <a:t>Abilene</a:t>
                      </a:r>
                      <a:r>
                        <a:rPr lang="en-US" sz="1050" b="0" i="0" u="none" strike="noStrike" kern="1200" baseline="0" dirty="0">
                          <a:solidFill>
                            <a:schemeClr val="dk1"/>
                          </a:solidFill>
                          <a:latin typeface="Comic Sans MS" panose="030F0702030302020204" pitchFamily="66" charset="0"/>
                          <a:ea typeface="+mn-ea"/>
                          <a:cs typeface="Comic Sans MS"/>
                        </a:rPr>
                        <a:t> as a transit point for cowboys wanting to move their cattle to the big cities of the North.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70840">
                <a:tc>
                  <a:txBody>
                    <a:bodyPr/>
                    <a:lstStyle/>
                    <a:p>
                      <a:r>
                        <a:rPr lang="en-US" sz="1050" b="0" i="0" u="none" strike="noStrike" kern="1200" baseline="0" dirty="0">
                          <a:solidFill>
                            <a:schemeClr val="dk1"/>
                          </a:solidFill>
                          <a:latin typeface="Comic Sans MS" panose="030F0702030302020204" pitchFamily="66" charset="0"/>
                          <a:ea typeface="+mn-ea"/>
                          <a:cs typeface="Comic Sans MS"/>
                        </a:rPr>
                        <a:t>The </a:t>
                      </a:r>
                      <a:r>
                        <a:rPr lang="en-US" sz="1050" b="1" i="0" u="none" strike="noStrike" kern="1200" baseline="0" dirty="0">
                          <a:solidFill>
                            <a:schemeClr val="dk1"/>
                          </a:solidFill>
                          <a:latin typeface="Comic Sans MS" panose="030F0702030302020204" pitchFamily="66" charset="0"/>
                          <a:ea typeface="+mn-ea"/>
                          <a:cs typeface="Comic Sans MS"/>
                        </a:rPr>
                        <a:t>1851 Fort Laramie Treaty</a:t>
                      </a:r>
                      <a:r>
                        <a:rPr lang="en-US" sz="1050" b="0" i="0" u="none" strike="noStrike" kern="1200" baseline="0" dirty="0">
                          <a:solidFill>
                            <a:schemeClr val="dk1"/>
                          </a:solidFill>
                          <a:latin typeface="Comic Sans MS" panose="030F0702030302020204" pitchFamily="66" charset="0"/>
                          <a:ea typeface="+mn-ea"/>
                          <a:cs typeface="Comic Sans MS"/>
                        </a:rPr>
                        <a:t> said that certain lands belonged to Plains Indians, as long as the Indians allowed white migrants to travel across those lands.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r>
                        <a:rPr lang="en-GB" sz="1050" dirty="0">
                          <a:latin typeface="Comic Sans MS" panose="030F0702030302020204" pitchFamily="66" charset="0"/>
                        </a:rPr>
                        <a:t>In</a:t>
                      </a:r>
                      <a:r>
                        <a:rPr lang="en-GB" sz="1050" baseline="0" dirty="0">
                          <a:latin typeface="Comic Sans MS" panose="030F0702030302020204" pitchFamily="66" charset="0"/>
                        </a:rPr>
                        <a:t> </a:t>
                      </a:r>
                      <a:r>
                        <a:rPr lang="en-GB" sz="1050" b="1" baseline="0" dirty="0">
                          <a:latin typeface="Comic Sans MS" panose="030F0702030302020204" pitchFamily="66" charset="0"/>
                        </a:rPr>
                        <a:t>1846-7</a:t>
                      </a:r>
                      <a:r>
                        <a:rPr lang="en-GB" sz="1050" b="0" baseline="0" dirty="0">
                          <a:latin typeface="Comic Sans MS" panose="030F0702030302020204" pitchFamily="66" charset="0"/>
                        </a:rPr>
                        <a:t>, a large group of </a:t>
                      </a:r>
                      <a:r>
                        <a:rPr lang="en-GB" sz="1050" b="1" baseline="0" dirty="0">
                          <a:latin typeface="Comic Sans MS" panose="030F0702030302020204" pitchFamily="66" charset="0"/>
                        </a:rPr>
                        <a:t>Mormons</a:t>
                      </a:r>
                      <a:r>
                        <a:rPr lang="en-GB" sz="1050" b="0" baseline="0" dirty="0">
                          <a:latin typeface="Comic Sans MS" panose="030F0702030302020204" pitchFamily="66" charset="0"/>
                        </a:rPr>
                        <a:t> – facing persecution and discrimination in the East – decided to migrate to Salt Lake City in Utah. The migration took several months, and the journey was hard. </a:t>
                      </a:r>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r>
                        <a:rPr lang="en-GB" sz="1050" b="1" dirty="0">
                          <a:latin typeface="Comic Sans MS" panose="030F0702030302020204" pitchFamily="66" charset="0"/>
                        </a:rPr>
                        <a:t>Billy the Kid</a:t>
                      </a:r>
                      <a:r>
                        <a:rPr lang="en-GB" sz="1050" b="0" dirty="0">
                          <a:latin typeface="Comic Sans MS" panose="030F0702030302020204" pitchFamily="66" charset="0"/>
                        </a:rPr>
                        <a:t> was a famous gunfighter, employed by a group</a:t>
                      </a:r>
                      <a:r>
                        <a:rPr lang="en-GB" sz="1050" b="0" baseline="0" dirty="0">
                          <a:latin typeface="Comic Sans MS" panose="030F0702030302020204" pitchFamily="66" charset="0"/>
                        </a:rPr>
                        <a:t> of ranchers to protect their business interests against rival businesses. Billy was eventually killed in </a:t>
                      </a:r>
                      <a:r>
                        <a:rPr lang="en-GB" sz="1050" b="1" baseline="0" dirty="0">
                          <a:latin typeface="Comic Sans MS" panose="030F0702030302020204" pitchFamily="66" charset="0"/>
                        </a:rPr>
                        <a:t>1881</a:t>
                      </a:r>
                      <a:r>
                        <a:rPr lang="en-GB" sz="1050" b="0" baseline="0" dirty="0">
                          <a:latin typeface="Comic Sans MS" panose="030F0702030302020204" pitchFamily="66" charset="0"/>
                        </a:rPr>
                        <a:t> after a bounty was put on his head. </a:t>
                      </a:r>
                      <a:endParaRPr lang="en-GB" sz="1050" b="1"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70840">
                <a:tc>
                  <a:txBody>
                    <a:bodyPr/>
                    <a:lstStyle/>
                    <a:p>
                      <a:r>
                        <a:rPr lang="en-US" sz="1050" b="0" i="0" u="none" strike="noStrike" kern="1200" baseline="0" dirty="0">
                          <a:solidFill>
                            <a:schemeClr val="dk1"/>
                          </a:solidFill>
                          <a:latin typeface="Comic Sans MS" panose="030F0702030302020204" pitchFamily="66" charset="0"/>
                          <a:ea typeface="+mn-ea"/>
                          <a:cs typeface="Comic Sans MS"/>
                        </a:rPr>
                        <a:t>The </a:t>
                      </a:r>
                      <a:r>
                        <a:rPr lang="en-US" sz="1050" b="1" i="0" u="none" strike="noStrike" kern="1200" baseline="0" dirty="0">
                          <a:solidFill>
                            <a:schemeClr val="dk1"/>
                          </a:solidFill>
                          <a:latin typeface="Comic Sans MS" panose="030F0702030302020204" pitchFamily="66" charset="0"/>
                          <a:ea typeface="+mn-ea"/>
                          <a:cs typeface="Comic Sans MS"/>
                        </a:rPr>
                        <a:t>Pacific Railroad Act of 1862</a:t>
                      </a:r>
                      <a:r>
                        <a:rPr lang="en-US" sz="1050" b="0" i="0" u="none" strike="noStrike" kern="1200" baseline="0" dirty="0">
                          <a:solidFill>
                            <a:schemeClr val="dk1"/>
                          </a:solidFill>
                          <a:latin typeface="Comic Sans MS" panose="030F0702030302020204" pitchFamily="66" charset="0"/>
                          <a:ea typeface="+mn-ea"/>
                          <a:cs typeface="Comic Sans MS"/>
                        </a:rPr>
                        <a:t> provided funding for two railroad companies to extend the railroads further West. The completed railways allowed even larger-scale migration westward.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r>
                        <a:rPr lang="en-GB" sz="1050" dirty="0">
                          <a:latin typeface="Comic Sans MS" panose="030F0702030302020204" pitchFamily="66" charset="0"/>
                        </a:rPr>
                        <a:t>An armed</a:t>
                      </a:r>
                      <a:r>
                        <a:rPr lang="en-GB" sz="1050" baseline="0" dirty="0">
                          <a:latin typeface="Comic Sans MS" panose="030F0702030302020204" pitchFamily="66" charset="0"/>
                        </a:rPr>
                        <a:t> force led by a US colonel attack Black Kettle’s camp of Cheyenne Indians at </a:t>
                      </a:r>
                      <a:r>
                        <a:rPr lang="en-GB" sz="1050" b="1" baseline="0" dirty="0">
                          <a:latin typeface="Comic Sans MS" panose="030F0702030302020204" pitchFamily="66" charset="0"/>
                        </a:rPr>
                        <a:t>Sand Creek </a:t>
                      </a:r>
                      <a:r>
                        <a:rPr lang="en-GB" sz="1050" b="0" baseline="0" dirty="0">
                          <a:latin typeface="Comic Sans MS" panose="030F0702030302020204" pitchFamily="66" charset="0"/>
                        </a:rPr>
                        <a:t>in</a:t>
                      </a:r>
                      <a:r>
                        <a:rPr lang="en-GB" sz="1050" b="1" baseline="0" dirty="0">
                          <a:latin typeface="Comic Sans MS" panose="030F0702030302020204" pitchFamily="66" charset="0"/>
                        </a:rPr>
                        <a:t> 1864</a:t>
                      </a:r>
                      <a:r>
                        <a:rPr lang="en-GB" sz="1050" b="0" baseline="0" dirty="0">
                          <a:latin typeface="Comic Sans MS" panose="030F0702030302020204" pitchFamily="66" charset="0"/>
                        </a:rPr>
                        <a:t>. The attack happened in revenge for Plains Indian attacks on the wagon trains of settlers. </a:t>
                      </a:r>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r>
                        <a:rPr lang="en-GB" sz="1050" dirty="0">
                          <a:latin typeface="Comic Sans MS" panose="030F0702030302020204" pitchFamily="66" charset="0"/>
                        </a:rPr>
                        <a:t>The </a:t>
                      </a:r>
                      <a:r>
                        <a:rPr lang="en-GB" sz="1050" b="1" dirty="0">
                          <a:latin typeface="Comic Sans MS" panose="030F0702030302020204" pitchFamily="66" charset="0"/>
                        </a:rPr>
                        <a:t>1876 Battle of the Little Bighorn</a:t>
                      </a:r>
                      <a:r>
                        <a:rPr lang="en-GB" sz="1050" b="0" baseline="0" dirty="0">
                          <a:latin typeface="Comic Sans MS" panose="030F0702030302020204" pitchFamily="66" charset="0"/>
                        </a:rPr>
                        <a:t> saw the US army defeated by the Plains Indians, and the famous US army leader, General Custer, killed. </a:t>
                      </a:r>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370840">
                <a:tc>
                  <a:txBody>
                    <a:bodyPr/>
                    <a:lstStyle/>
                    <a:p>
                      <a:r>
                        <a:rPr lang="en-US" sz="1050" b="0" i="0" u="none" strike="noStrike" kern="1200" baseline="0" dirty="0">
                          <a:solidFill>
                            <a:schemeClr val="dk1"/>
                          </a:solidFill>
                          <a:latin typeface="Comic Sans MS" panose="030F0702030302020204" pitchFamily="66" charset="0"/>
                          <a:ea typeface="+mn-ea"/>
                          <a:cs typeface="Comic Sans MS"/>
                        </a:rPr>
                        <a:t>The </a:t>
                      </a:r>
                      <a:r>
                        <a:rPr lang="en-US" sz="1050" b="1" i="0" u="none" strike="noStrike" kern="1200" baseline="0" dirty="0">
                          <a:solidFill>
                            <a:schemeClr val="dk1"/>
                          </a:solidFill>
                          <a:latin typeface="Comic Sans MS" panose="030F0702030302020204" pitchFamily="66" charset="0"/>
                          <a:ea typeface="+mn-ea"/>
                          <a:cs typeface="Comic Sans MS"/>
                        </a:rPr>
                        <a:t>1870s</a:t>
                      </a:r>
                      <a:r>
                        <a:rPr lang="en-US" sz="1050" b="0" i="0" u="none" strike="noStrike" kern="1200" baseline="0" dirty="0">
                          <a:solidFill>
                            <a:schemeClr val="dk1"/>
                          </a:solidFill>
                          <a:latin typeface="Comic Sans MS" panose="030F0702030302020204" pitchFamily="66" charset="0"/>
                          <a:ea typeface="+mn-ea"/>
                          <a:cs typeface="Comic Sans MS"/>
                        </a:rPr>
                        <a:t> saw a </a:t>
                      </a:r>
                      <a:r>
                        <a:rPr lang="en-US" sz="1050" b="1" i="0" u="none" strike="noStrike" kern="1200" baseline="0" dirty="0">
                          <a:solidFill>
                            <a:schemeClr val="dk1"/>
                          </a:solidFill>
                          <a:latin typeface="Comic Sans MS" panose="030F0702030302020204" pitchFamily="66" charset="0"/>
                          <a:ea typeface="+mn-ea"/>
                          <a:cs typeface="Comic Sans MS"/>
                        </a:rPr>
                        <a:t>‘beef bonanza’</a:t>
                      </a:r>
                      <a:r>
                        <a:rPr lang="en-US" sz="1050" b="0" i="0" u="none" strike="noStrike" kern="1200" baseline="0" dirty="0">
                          <a:solidFill>
                            <a:schemeClr val="dk1"/>
                          </a:solidFill>
                          <a:latin typeface="Comic Sans MS" panose="030F0702030302020204" pitchFamily="66" charset="0"/>
                          <a:ea typeface="+mn-ea"/>
                          <a:cs typeface="Comic Sans MS"/>
                        </a:rPr>
                        <a:t>, as demand for beef in the big cities increased dramatically. This allowed several cattle ranchers to become very rich, and they became known as ‘cattle barons’.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0000"/>
                          </a:solidFill>
                          <a:latin typeface="Comic Sans MS" panose="030F0702030302020204" pitchFamily="66" charset="0"/>
                          <a:cs typeface="Comic Sans MS"/>
                        </a:rPr>
                        <a:t>Between </a:t>
                      </a:r>
                      <a:r>
                        <a:rPr lang="en-US" sz="1050" b="1" dirty="0">
                          <a:solidFill>
                            <a:srgbClr val="000000"/>
                          </a:solidFill>
                          <a:latin typeface="Comic Sans MS" panose="030F0702030302020204" pitchFamily="66" charset="0"/>
                          <a:cs typeface="Comic Sans MS"/>
                        </a:rPr>
                        <a:t>1861</a:t>
                      </a:r>
                      <a:r>
                        <a:rPr lang="en-US" sz="1050" b="1" baseline="0" dirty="0">
                          <a:solidFill>
                            <a:srgbClr val="000000"/>
                          </a:solidFill>
                          <a:latin typeface="Comic Sans MS" panose="030F0702030302020204" pitchFamily="66" charset="0"/>
                          <a:cs typeface="Comic Sans MS"/>
                        </a:rPr>
                        <a:t> and 1865</a:t>
                      </a:r>
                      <a:r>
                        <a:rPr lang="en-US" sz="1050" baseline="0" dirty="0">
                          <a:solidFill>
                            <a:srgbClr val="000000"/>
                          </a:solidFill>
                          <a:latin typeface="Comic Sans MS" panose="030F0702030302020204" pitchFamily="66" charset="0"/>
                          <a:cs typeface="Comic Sans MS"/>
                        </a:rPr>
                        <a:t>, the Northern US states fought a </a:t>
                      </a:r>
                      <a:r>
                        <a:rPr lang="en-US" sz="1050" b="1" baseline="0" dirty="0">
                          <a:solidFill>
                            <a:srgbClr val="000000"/>
                          </a:solidFill>
                          <a:latin typeface="Comic Sans MS" panose="030F0702030302020204" pitchFamily="66" charset="0"/>
                          <a:cs typeface="Comic Sans MS"/>
                        </a:rPr>
                        <a:t>Civil War</a:t>
                      </a:r>
                      <a:r>
                        <a:rPr lang="en-US" sz="1050" b="0" baseline="0" dirty="0">
                          <a:solidFill>
                            <a:srgbClr val="000000"/>
                          </a:solidFill>
                          <a:latin typeface="Comic Sans MS" panose="030F0702030302020204" pitchFamily="66" charset="0"/>
                          <a:cs typeface="Comic Sans MS"/>
                        </a:rPr>
                        <a:t> against the Southern states. Eventually, the Northern states won. Keen to consolidate their hold over the whole of the USA, the Northern government encouraged migration West. </a:t>
                      </a:r>
                      <a:endParaRPr lang="en-US" sz="1050" dirty="0">
                        <a:solidFill>
                          <a:srgbClr val="000000"/>
                        </a:solidFill>
                        <a:latin typeface="Comic Sans MS" panose="030F0702030302020204" pitchFamily="66" charset="0"/>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r>
                        <a:rPr lang="en-GB" sz="1050" dirty="0">
                          <a:latin typeface="Comic Sans MS" panose="030F0702030302020204" pitchFamily="66" charset="0"/>
                        </a:rPr>
                        <a:t>In </a:t>
                      </a:r>
                      <a:r>
                        <a:rPr lang="en-GB" sz="1050" b="1" dirty="0">
                          <a:latin typeface="Comic Sans MS" panose="030F0702030302020204" pitchFamily="66" charset="0"/>
                        </a:rPr>
                        <a:t>1889</a:t>
                      </a:r>
                      <a:r>
                        <a:rPr lang="en-GB" sz="1050" b="0" dirty="0">
                          <a:latin typeface="Comic Sans MS" panose="030F0702030302020204" pitchFamily="66" charset="0"/>
                        </a:rPr>
                        <a:t>,</a:t>
                      </a:r>
                      <a:r>
                        <a:rPr lang="en-GB" sz="1050" b="0" baseline="0" dirty="0">
                          <a:latin typeface="Comic Sans MS" panose="030F0702030302020204" pitchFamily="66" charset="0"/>
                        </a:rPr>
                        <a:t> </a:t>
                      </a:r>
                      <a:r>
                        <a:rPr lang="en-GB" sz="1050" b="1" baseline="0" dirty="0">
                          <a:latin typeface="Comic Sans MS" panose="030F0702030302020204" pitchFamily="66" charset="0"/>
                        </a:rPr>
                        <a:t>Ella Watson and Jim Averill </a:t>
                      </a:r>
                      <a:r>
                        <a:rPr lang="en-GB" sz="1050" b="0" baseline="0" dirty="0">
                          <a:latin typeface="Comic Sans MS" panose="030F0702030302020204" pitchFamily="66" charset="0"/>
                        </a:rPr>
                        <a:t>– the owners of a homestead in Wyoming – were accused of stealing cows from local </a:t>
                      </a:r>
                      <a:r>
                        <a:rPr lang="en-GB" sz="1050" b="1" baseline="0" dirty="0">
                          <a:latin typeface="Comic Sans MS" panose="030F0702030302020204" pitchFamily="66" charset="0"/>
                        </a:rPr>
                        <a:t>ranchers</a:t>
                      </a:r>
                      <a:r>
                        <a:rPr lang="en-GB" sz="1050" b="0" baseline="0" dirty="0">
                          <a:latin typeface="Comic Sans MS" panose="030F0702030302020204" pitchFamily="66" charset="0"/>
                        </a:rPr>
                        <a:t>. The ranchers decided to take it upon themselves to eradicate ‘rustlers’, and both Watson and Averill were killed. </a:t>
                      </a:r>
                      <a:endParaRPr lang="en-GB" sz="1050" dirty="0">
                        <a:latin typeface="Comic Sans MS" panose="030F0702030302020204" pitchFamily="66"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10977790"/>
                  </a:ext>
                </a:extLst>
              </a:tr>
            </a:tbl>
          </a:graphicData>
        </a:graphic>
      </p:graphicFrame>
    </p:spTree>
    <p:extLst>
      <p:ext uri="{BB962C8B-B14F-4D97-AF65-F5344CB8AC3E}">
        <p14:creationId xmlns:p14="http://schemas.microsoft.com/office/powerpoint/2010/main" val="153902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5" y="503516"/>
            <a:ext cx="8778455" cy="5016758"/>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b="1" dirty="0">
                <a:solidFill>
                  <a:srgbClr val="000000"/>
                </a:solidFill>
                <a:latin typeface="Comic Sans MS" panose="030F0902030302020204" pitchFamily="66" charset="0"/>
                <a:cs typeface="Arial" panose="020B0604020202020204" pitchFamily="34" charset="0"/>
              </a:rPr>
              <a:t>TASK: </a:t>
            </a:r>
            <a:r>
              <a:rPr lang="en-US" altLang="en-US" dirty="0">
                <a:solidFill>
                  <a:srgbClr val="000000"/>
                </a:solidFill>
                <a:latin typeface="Comic Sans MS" panose="030F0902030302020204" pitchFamily="66" charset="0"/>
                <a:cs typeface="Arial" panose="020B0604020202020204" pitchFamily="34" charset="0"/>
              </a:rPr>
              <a:t>Now that you have organised the cards into three groups, arrange the cards in each group into chronological order (earliest to latest). </a:t>
            </a:r>
          </a:p>
          <a:p>
            <a:pPr>
              <a:spcBef>
                <a:spcPct val="0"/>
              </a:spcBef>
              <a:buNone/>
            </a:pPr>
            <a:endParaRPr lang="en-US" altLang="en-US" dirty="0">
              <a:solidFill>
                <a:srgbClr val="000000"/>
              </a:solidFill>
              <a:latin typeface="Comic Sans MS" panose="030F0902030302020204" pitchFamily="66" charset="0"/>
              <a:cs typeface="Arial" panose="020B0604020202020204" pitchFamily="34" charset="0"/>
            </a:endParaRPr>
          </a:p>
          <a:p>
            <a:pPr>
              <a:spcBef>
                <a:spcPct val="0"/>
              </a:spcBef>
              <a:buNone/>
            </a:pPr>
            <a:r>
              <a:rPr lang="en-US" altLang="en-US" b="1" i="1" dirty="0">
                <a:solidFill>
                  <a:srgbClr val="7030A0"/>
                </a:solidFill>
                <a:latin typeface="Comic Sans MS" panose="030F0902030302020204" pitchFamily="66" charset="0"/>
                <a:cs typeface="Arial" panose="020B0604020202020204" pitchFamily="34" charset="0"/>
              </a:rPr>
              <a:t>What was the ‘story’ of the Plains Indian experience in the American West? What about the homesteaders and the cowboys? Did these groups’ experiences change over time? </a:t>
            </a:r>
          </a:p>
        </p:txBody>
      </p:sp>
    </p:spTree>
    <p:extLst>
      <p:ext uri="{BB962C8B-B14F-4D97-AF65-F5344CB8AC3E}">
        <p14:creationId xmlns:p14="http://schemas.microsoft.com/office/powerpoint/2010/main" val="350271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plains ind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945" y="3505421"/>
            <a:ext cx="2757055" cy="33525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6" y="300774"/>
            <a:ext cx="6599828" cy="440120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800" b="1" dirty="0">
                <a:solidFill>
                  <a:srgbClr val="000000"/>
                </a:solidFill>
                <a:latin typeface="Comic Sans MS" panose="030F0902030302020204" pitchFamily="66" charset="0"/>
                <a:cs typeface="Arial" panose="020B0604020202020204" pitchFamily="34" charset="0"/>
              </a:rPr>
              <a:t>TASK: </a:t>
            </a:r>
            <a:r>
              <a:rPr lang="en-US" altLang="en-US" sz="2800" dirty="0">
                <a:solidFill>
                  <a:srgbClr val="000000"/>
                </a:solidFill>
                <a:latin typeface="Comic Sans MS" panose="030F0902030302020204" pitchFamily="66" charset="0"/>
                <a:cs typeface="Arial" panose="020B0604020202020204" pitchFamily="34" charset="0"/>
              </a:rPr>
              <a:t>Look at the cards relating to the </a:t>
            </a:r>
            <a:r>
              <a:rPr lang="en-US" altLang="en-US" sz="2800" b="1" dirty="0">
                <a:solidFill>
                  <a:srgbClr val="000000"/>
                </a:solidFill>
                <a:latin typeface="Comic Sans MS" panose="030F0902030302020204" pitchFamily="66" charset="0"/>
                <a:cs typeface="Arial" panose="020B0604020202020204" pitchFamily="34" charset="0"/>
              </a:rPr>
              <a:t>Plains Indians</a:t>
            </a:r>
            <a:r>
              <a:rPr lang="en-US" altLang="en-US" sz="2800" dirty="0">
                <a:solidFill>
                  <a:srgbClr val="000000"/>
                </a:solidFill>
                <a:latin typeface="Comic Sans MS" panose="030F0902030302020204" pitchFamily="66" charset="0"/>
                <a:cs typeface="Arial" panose="020B0604020202020204" pitchFamily="34" charset="0"/>
              </a:rPr>
              <a:t>. How would you describe the </a:t>
            </a:r>
            <a:r>
              <a:rPr lang="en-US" altLang="en-US" sz="2800" b="1" dirty="0">
                <a:solidFill>
                  <a:srgbClr val="FF0000"/>
                </a:solidFill>
                <a:latin typeface="Comic Sans MS" panose="030F0902030302020204" pitchFamily="66" charset="0"/>
                <a:cs typeface="Arial" panose="020B0604020202020204" pitchFamily="34" charset="0"/>
              </a:rPr>
              <a:t>US government’s attitude towards the Plains Indians</a:t>
            </a:r>
            <a:r>
              <a:rPr lang="en-US" altLang="en-US" sz="2800" dirty="0">
                <a:solidFill>
                  <a:srgbClr val="000000"/>
                </a:solidFill>
                <a:latin typeface="Comic Sans MS" panose="030F0902030302020204" pitchFamily="66" charset="0"/>
                <a:cs typeface="Arial" panose="020B0604020202020204" pitchFamily="34" charset="0"/>
              </a:rPr>
              <a:t>? </a:t>
            </a:r>
          </a:p>
          <a:p>
            <a:pPr>
              <a:spcBef>
                <a:spcPct val="0"/>
              </a:spcBef>
              <a:buNone/>
            </a:pPr>
            <a:endParaRPr lang="en-US" altLang="en-US" sz="2800" dirty="0">
              <a:solidFill>
                <a:srgbClr val="000000"/>
              </a:solidFill>
              <a:latin typeface="Comic Sans MS" panose="030F0902030302020204" pitchFamily="66" charset="0"/>
              <a:cs typeface="Arial" panose="020B0604020202020204" pitchFamily="34" charset="0"/>
            </a:endParaRPr>
          </a:p>
          <a:p>
            <a:pPr>
              <a:spcBef>
                <a:spcPct val="0"/>
              </a:spcBef>
              <a:buNone/>
            </a:pPr>
            <a:r>
              <a:rPr lang="en-US" altLang="en-US" sz="2800" dirty="0">
                <a:solidFill>
                  <a:srgbClr val="000000"/>
                </a:solidFill>
                <a:latin typeface="Comic Sans MS" panose="030F0902030302020204" pitchFamily="66" charset="0"/>
                <a:cs typeface="Arial" panose="020B0604020202020204" pitchFamily="34" charset="0"/>
              </a:rPr>
              <a:t>Write as many adjectives as you can to describe the government’s attitude towards the Indians (one post-it per adjective). </a:t>
            </a:r>
          </a:p>
          <a:p>
            <a:pPr>
              <a:spcBef>
                <a:spcPct val="0"/>
              </a:spcBef>
              <a:buNone/>
            </a:pPr>
            <a:endParaRPr lang="en-US" altLang="en-US" sz="2800" dirty="0">
              <a:solidFill>
                <a:srgbClr val="000000"/>
              </a:solidFill>
              <a:latin typeface="Comic Sans MS" panose="030F0902030302020204" pitchFamily="66" charset="0"/>
              <a:cs typeface="Arial" panose="020B0604020202020204" pitchFamily="34" charset="0"/>
            </a:endParaRPr>
          </a:p>
        </p:txBody>
      </p:sp>
      <p:sp>
        <p:nvSpPr>
          <p:cNvPr id="6"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4786096" y="5698368"/>
            <a:ext cx="2487540" cy="861774"/>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2500" dirty="0">
                <a:solidFill>
                  <a:srgbClr val="000000"/>
                </a:solidFill>
                <a:latin typeface="Comic Sans MS" panose="030F0902030302020204" pitchFamily="66" charset="0"/>
                <a:cs typeface="Arial" panose="020B0604020202020204" pitchFamily="34" charset="0"/>
              </a:rPr>
              <a:t>The </a:t>
            </a:r>
            <a:r>
              <a:rPr lang="en-US" altLang="en-US" sz="2500" b="1" dirty="0">
                <a:solidFill>
                  <a:srgbClr val="000000"/>
                </a:solidFill>
                <a:latin typeface="Comic Sans MS" panose="030F0902030302020204" pitchFamily="66" charset="0"/>
                <a:cs typeface="Arial" panose="020B0604020202020204" pitchFamily="34" charset="0"/>
              </a:rPr>
              <a:t>Plains Indians</a:t>
            </a:r>
            <a:r>
              <a:rPr lang="en-US" altLang="en-US" sz="2500" dirty="0">
                <a:solidFill>
                  <a:srgbClr val="000000"/>
                </a:solidFill>
                <a:latin typeface="Comic Sans MS" panose="030F0902030302020204" pitchFamily="66" charset="0"/>
                <a:cs typeface="Arial" panose="020B0604020202020204" pitchFamily="34" charset="0"/>
              </a:rPr>
              <a:t>.</a:t>
            </a:r>
          </a:p>
        </p:txBody>
      </p:sp>
      <p:sp>
        <p:nvSpPr>
          <p:cNvPr id="7" name="Folded Corner 6">
            <a:extLst>
              <a:ext uri="{FF2B5EF4-FFF2-40B4-BE49-F238E27FC236}">
                <a16:creationId xmlns:a16="http://schemas.microsoft.com/office/drawing/2014/main" id="{50CB6516-7180-F84F-B73F-2DFD6DA0BC7F}"/>
              </a:ext>
            </a:extLst>
          </p:cNvPr>
          <p:cNvSpPr/>
          <p:nvPr/>
        </p:nvSpPr>
        <p:spPr>
          <a:xfrm rot="21041710">
            <a:off x="7126420" y="368362"/>
            <a:ext cx="1738869" cy="1593891"/>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latin typeface="Comic Sans MS" charset="0"/>
                <a:ea typeface="Comic Sans MS" charset="0"/>
                <a:cs typeface="Comic Sans MS" charset="0"/>
              </a:rPr>
              <a:t>Extra Challenge</a:t>
            </a:r>
          </a:p>
        </p:txBody>
      </p:sp>
    </p:spTree>
    <p:extLst>
      <p:ext uri="{BB962C8B-B14F-4D97-AF65-F5344CB8AC3E}">
        <p14:creationId xmlns:p14="http://schemas.microsoft.com/office/powerpoint/2010/main" val="181202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092" y="4757882"/>
            <a:ext cx="3532908" cy="2100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6" y="300774"/>
            <a:ext cx="6599828" cy="440120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800" b="1" dirty="0">
                <a:solidFill>
                  <a:srgbClr val="000000"/>
                </a:solidFill>
                <a:latin typeface="Comic Sans MS" panose="030F0902030302020204" pitchFamily="66" charset="0"/>
                <a:cs typeface="Arial" panose="020B0604020202020204" pitchFamily="34" charset="0"/>
              </a:rPr>
              <a:t>TASK: L</a:t>
            </a:r>
            <a:r>
              <a:rPr lang="en-US" altLang="en-US" sz="2800" dirty="0">
                <a:solidFill>
                  <a:srgbClr val="000000"/>
                </a:solidFill>
                <a:latin typeface="Comic Sans MS" panose="030F0902030302020204" pitchFamily="66" charset="0"/>
                <a:cs typeface="Arial" panose="020B0604020202020204" pitchFamily="34" charset="0"/>
              </a:rPr>
              <a:t>ook at the cards relating to the </a:t>
            </a:r>
            <a:r>
              <a:rPr lang="en-US" altLang="en-US" sz="2800" b="1" dirty="0">
                <a:solidFill>
                  <a:srgbClr val="000000"/>
                </a:solidFill>
                <a:latin typeface="Comic Sans MS" panose="030F0902030302020204" pitchFamily="66" charset="0"/>
                <a:cs typeface="Arial" panose="020B0604020202020204" pitchFamily="34" charset="0"/>
              </a:rPr>
              <a:t>migrants and homesteaders</a:t>
            </a:r>
            <a:r>
              <a:rPr lang="en-US" altLang="en-US" sz="2800" dirty="0">
                <a:solidFill>
                  <a:srgbClr val="000000"/>
                </a:solidFill>
                <a:latin typeface="Comic Sans MS" panose="030F0902030302020204" pitchFamily="66" charset="0"/>
                <a:cs typeface="Arial" panose="020B0604020202020204" pitchFamily="34" charset="0"/>
              </a:rPr>
              <a:t>. How would you describe the life of a migrant/homesteader? </a:t>
            </a:r>
          </a:p>
          <a:p>
            <a:pPr>
              <a:spcBef>
                <a:spcPct val="0"/>
              </a:spcBef>
              <a:buNone/>
            </a:pPr>
            <a:endParaRPr lang="en-US" altLang="en-US" sz="2800" dirty="0">
              <a:solidFill>
                <a:srgbClr val="000000"/>
              </a:solidFill>
              <a:latin typeface="Comic Sans MS" panose="030F0902030302020204" pitchFamily="66" charset="0"/>
              <a:cs typeface="Arial" panose="020B0604020202020204" pitchFamily="34" charset="0"/>
            </a:endParaRPr>
          </a:p>
          <a:p>
            <a:pPr>
              <a:spcBef>
                <a:spcPct val="0"/>
              </a:spcBef>
              <a:buNone/>
            </a:pPr>
            <a:r>
              <a:rPr lang="en-US" altLang="en-US" sz="2800" dirty="0">
                <a:solidFill>
                  <a:srgbClr val="000000"/>
                </a:solidFill>
                <a:latin typeface="Comic Sans MS" panose="030F0902030302020204" pitchFamily="66" charset="0"/>
                <a:cs typeface="Arial" panose="020B0604020202020204" pitchFamily="34" charset="0"/>
              </a:rPr>
              <a:t>Write as many adjectives as you can to describe the experiences of the migrants/ homesteaders (one post-it per adjective). </a:t>
            </a:r>
          </a:p>
          <a:p>
            <a:pPr>
              <a:spcBef>
                <a:spcPct val="0"/>
              </a:spcBef>
              <a:buNone/>
            </a:pPr>
            <a:endParaRPr lang="en-US" altLang="en-US" sz="2800" dirty="0">
              <a:solidFill>
                <a:srgbClr val="000000"/>
              </a:solidFill>
              <a:latin typeface="Comic Sans MS" panose="030F0902030302020204" pitchFamily="66" charset="0"/>
              <a:cs typeface="Arial" panose="020B0604020202020204" pitchFamily="34" charset="0"/>
            </a:endParaRPr>
          </a:p>
        </p:txBody>
      </p:sp>
      <p:sp>
        <p:nvSpPr>
          <p:cNvPr id="3" name="Folded Corner 2"/>
          <p:cNvSpPr/>
          <p:nvPr/>
        </p:nvSpPr>
        <p:spPr>
          <a:xfrm rot="21041710">
            <a:off x="7126420" y="368362"/>
            <a:ext cx="1738869" cy="1593891"/>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latin typeface="Comic Sans MS" charset="0"/>
                <a:ea typeface="Comic Sans MS" charset="0"/>
                <a:cs typeface="Comic Sans MS" charset="0"/>
              </a:rPr>
              <a:t>Extra Challenge</a:t>
            </a:r>
          </a:p>
        </p:txBody>
      </p:sp>
      <p:sp>
        <p:nvSpPr>
          <p:cNvPr id="8"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3061855" y="5743072"/>
            <a:ext cx="3269622" cy="861774"/>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2500" dirty="0">
                <a:solidFill>
                  <a:srgbClr val="000000"/>
                </a:solidFill>
                <a:latin typeface="Comic Sans MS" panose="030F0902030302020204" pitchFamily="66" charset="0"/>
                <a:cs typeface="Arial" panose="020B0604020202020204" pitchFamily="34" charset="0"/>
              </a:rPr>
              <a:t>The </a:t>
            </a:r>
            <a:r>
              <a:rPr lang="en-US" altLang="en-US" sz="2500" b="1" dirty="0">
                <a:solidFill>
                  <a:srgbClr val="000000"/>
                </a:solidFill>
                <a:latin typeface="Comic Sans MS" panose="030F0902030302020204" pitchFamily="66" charset="0"/>
                <a:cs typeface="Arial" panose="020B0604020202020204" pitchFamily="34" charset="0"/>
              </a:rPr>
              <a:t>migrants and homesteaders</a:t>
            </a:r>
            <a:r>
              <a:rPr lang="en-US" altLang="en-US" sz="2500" dirty="0">
                <a:solidFill>
                  <a:srgbClr val="000000"/>
                </a:solidFill>
                <a:latin typeface="Comic Sans MS" panose="030F0902030302020204" pitchFamily="66" charset="0"/>
                <a:cs typeface="Arial" panose="020B0604020202020204" pitchFamily="34" charset="0"/>
              </a:rPr>
              <a:t>.</a:t>
            </a:r>
          </a:p>
        </p:txBody>
      </p:sp>
    </p:spTree>
    <p:extLst>
      <p:ext uri="{BB962C8B-B14F-4D97-AF65-F5344CB8AC3E}">
        <p14:creationId xmlns:p14="http://schemas.microsoft.com/office/powerpoint/2010/main" val="151918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871" y="4724400"/>
            <a:ext cx="3425128"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6" y="300774"/>
            <a:ext cx="6599828" cy="4832092"/>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800" b="1" dirty="0">
                <a:solidFill>
                  <a:srgbClr val="000000"/>
                </a:solidFill>
                <a:latin typeface="Comic Sans MS" panose="030F0902030302020204" pitchFamily="66" charset="0"/>
                <a:cs typeface="Arial" panose="020B0604020202020204" pitchFamily="34" charset="0"/>
              </a:rPr>
              <a:t>TASK: </a:t>
            </a:r>
            <a:r>
              <a:rPr lang="en-US" altLang="en-US" sz="2800" dirty="0">
                <a:solidFill>
                  <a:srgbClr val="000000"/>
                </a:solidFill>
                <a:latin typeface="Comic Sans MS" panose="030F0902030302020204" pitchFamily="66" charset="0"/>
                <a:cs typeface="Arial" panose="020B0604020202020204" pitchFamily="34" charset="0"/>
              </a:rPr>
              <a:t>Look</a:t>
            </a:r>
            <a:r>
              <a:rPr lang="en-US" altLang="en-US" sz="2800" b="1" dirty="0">
                <a:solidFill>
                  <a:srgbClr val="000000"/>
                </a:solidFill>
                <a:latin typeface="Comic Sans MS" panose="030F0902030302020204" pitchFamily="66" charset="0"/>
                <a:cs typeface="Arial" panose="020B0604020202020204" pitchFamily="34" charset="0"/>
              </a:rPr>
              <a:t> </a:t>
            </a:r>
            <a:r>
              <a:rPr lang="en-US" altLang="en-US" sz="2800" dirty="0">
                <a:solidFill>
                  <a:srgbClr val="000000"/>
                </a:solidFill>
                <a:latin typeface="Comic Sans MS" panose="030F0902030302020204" pitchFamily="66" charset="0"/>
                <a:cs typeface="Arial" panose="020B0604020202020204" pitchFamily="34" charset="0"/>
              </a:rPr>
              <a:t>at the cards relating to the </a:t>
            </a:r>
            <a:r>
              <a:rPr lang="en-US" altLang="en-US" sz="2800" b="1" dirty="0">
                <a:solidFill>
                  <a:srgbClr val="000000"/>
                </a:solidFill>
                <a:latin typeface="Comic Sans MS" panose="030F0902030302020204" pitchFamily="66" charset="0"/>
                <a:cs typeface="Arial" panose="020B0604020202020204" pitchFamily="34" charset="0"/>
              </a:rPr>
              <a:t>cowboys and cattle ranchers</a:t>
            </a:r>
            <a:r>
              <a:rPr lang="en-US" altLang="en-US" sz="2800" dirty="0">
                <a:solidFill>
                  <a:srgbClr val="000000"/>
                </a:solidFill>
                <a:latin typeface="Comic Sans MS" panose="030F0902030302020204" pitchFamily="66" charset="0"/>
                <a:cs typeface="Arial" panose="020B0604020202020204" pitchFamily="34" charset="0"/>
              </a:rPr>
              <a:t>. How would you describe the life of a cowboy/cattle rancher? In your group, write as many adjectives as you can to describe the experiences of the cowboys/cattle ranchers (one post-it per adjective). </a:t>
            </a:r>
          </a:p>
          <a:p>
            <a:pPr>
              <a:spcBef>
                <a:spcPct val="0"/>
              </a:spcBef>
              <a:buNone/>
            </a:pPr>
            <a:endParaRPr lang="en-US" altLang="en-US" sz="2800" dirty="0">
              <a:solidFill>
                <a:srgbClr val="000000"/>
              </a:solidFill>
              <a:latin typeface="Comic Sans MS" panose="030F0902030302020204" pitchFamily="66" charset="0"/>
              <a:cs typeface="Arial" panose="020B0604020202020204" pitchFamily="34" charset="0"/>
            </a:endParaRPr>
          </a:p>
          <a:p>
            <a:pPr>
              <a:spcBef>
                <a:spcPct val="0"/>
              </a:spcBef>
              <a:buNone/>
            </a:pPr>
            <a:r>
              <a:rPr lang="en-US" altLang="en-US" sz="2800" dirty="0">
                <a:solidFill>
                  <a:srgbClr val="000000"/>
                </a:solidFill>
                <a:latin typeface="Comic Sans MS" panose="030F0902030302020204" pitchFamily="66" charset="0"/>
                <a:cs typeface="Arial" panose="020B0604020202020204" pitchFamily="34" charset="0"/>
              </a:rPr>
              <a:t>Post your post-it notes up on the board!  </a:t>
            </a:r>
          </a:p>
        </p:txBody>
      </p:sp>
      <p:sp>
        <p:nvSpPr>
          <p:cNvPr id="9"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3034146" y="5791200"/>
            <a:ext cx="3026494" cy="861774"/>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2500" dirty="0">
                <a:solidFill>
                  <a:srgbClr val="000000"/>
                </a:solidFill>
                <a:latin typeface="Comic Sans MS" panose="030F0902030302020204" pitchFamily="66" charset="0"/>
                <a:cs typeface="Arial" panose="020B0604020202020204" pitchFamily="34" charset="0"/>
              </a:rPr>
              <a:t>The </a:t>
            </a:r>
            <a:r>
              <a:rPr lang="en-US" altLang="en-US" sz="2500" b="1" dirty="0">
                <a:solidFill>
                  <a:srgbClr val="000000"/>
                </a:solidFill>
                <a:latin typeface="Comic Sans MS" panose="030F0902030302020204" pitchFamily="66" charset="0"/>
                <a:cs typeface="Arial" panose="020B0604020202020204" pitchFamily="34" charset="0"/>
              </a:rPr>
              <a:t>cowboys and cattle ranchers</a:t>
            </a:r>
            <a:r>
              <a:rPr lang="en-US" altLang="en-US" sz="2500" dirty="0">
                <a:solidFill>
                  <a:srgbClr val="000000"/>
                </a:solidFill>
                <a:latin typeface="Comic Sans MS" panose="030F0902030302020204" pitchFamily="66" charset="0"/>
                <a:cs typeface="Arial" panose="020B0604020202020204" pitchFamily="34" charset="0"/>
              </a:rPr>
              <a:t>.</a:t>
            </a:r>
          </a:p>
        </p:txBody>
      </p:sp>
      <p:sp>
        <p:nvSpPr>
          <p:cNvPr id="7" name="Folded Corner 6">
            <a:extLst>
              <a:ext uri="{FF2B5EF4-FFF2-40B4-BE49-F238E27FC236}">
                <a16:creationId xmlns:a16="http://schemas.microsoft.com/office/drawing/2014/main" id="{9706AA4A-D83D-F249-8947-7907E54882E9}"/>
              </a:ext>
            </a:extLst>
          </p:cNvPr>
          <p:cNvSpPr/>
          <p:nvPr/>
        </p:nvSpPr>
        <p:spPr>
          <a:xfrm rot="21041710">
            <a:off x="7126420" y="368362"/>
            <a:ext cx="1738869" cy="1593891"/>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latin typeface="Comic Sans MS" charset="0"/>
                <a:ea typeface="Comic Sans MS" charset="0"/>
                <a:cs typeface="Comic Sans MS" charset="0"/>
              </a:rPr>
              <a:t>Extra Challenge</a:t>
            </a:r>
          </a:p>
        </p:txBody>
      </p:sp>
    </p:spTree>
    <p:extLst>
      <p:ext uri="{BB962C8B-B14F-4D97-AF65-F5344CB8AC3E}">
        <p14:creationId xmlns:p14="http://schemas.microsoft.com/office/powerpoint/2010/main" val="5290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224740" y="1696211"/>
            <a:ext cx="8778455" cy="3046988"/>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dirty="0">
                <a:solidFill>
                  <a:srgbClr val="000000"/>
                </a:solidFill>
                <a:latin typeface="Comic Sans MS" panose="030F0902030302020204" pitchFamily="66" charset="0"/>
                <a:cs typeface="Arial" panose="020B0604020202020204" pitchFamily="34" charset="0"/>
              </a:rPr>
              <a:t>... Which of the three groups’ experiences were the most </a:t>
            </a:r>
            <a:r>
              <a:rPr lang="en-US" altLang="en-US" b="1" dirty="0">
                <a:solidFill>
                  <a:srgbClr val="000000"/>
                </a:solidFill>
                <a:latin typeface="Comic Sans MS" panose="030F0902030302020204" pitchFamily="66" charset="0"/>
                <a:cs typeface="Arial" panose="020B0604020202020204" pitchFamily="34" charset="0"/>
              </a:rPr>
              <a:t>positive</a:t>
            </a:r>
            <a:r>
              <a:rPr lang="en-US" altLang="en-US" dirty="0">
                <a:solidFill>
                  <a:srgbClr val="000000"/>
                </a:solidFill>
                <a:latin typeface="Comic Sans MS" panose="030F0902030302020204" pitchFamily="66" charset="0"/>
                <a:cs typeface="Arial" panose="020B0604020202020204" pitchFamily="34" charset="0"/>
              </a:rPr>
              <a:t>? Which were the most </a:t>
            </a:r>
            <a:r>
              <a:rPr lang="en-US" altLang="en-US" b="1" dirty="0">
                <a:solidFill>
                  <a:srgbClr val="000000"/>
                </a:solidFill>
                <a:latin typeface="Comic Sans MS" panose="030F0902030302020204" pitchFamily="66" charset="0"/>
                <a:cs typeface="Arial" panose="020B0604020202020204" pitchFamily="34" charset="0"/>
              </a:rPr>
              <a:t>negative</a:t>
            </a:r>
            <a:r>
              <a:rPr lang="en-US" altLang="en-US" dirty="0">
                <a:solidFill>
                  <a:srgbClr val="000000"/>
                </a:solidFill>
                <a:latin typeface="Comic Sans MS" panose="030F0902030302020204" pitchFamily="66" charset="0"/>
                <a:cs typeface="Arial" panose="020B0604020202020204" pitchFamily="34" charset="0"/>
              </a:rPr>
              <a:t>? Which group experienced the biggest change? </a:t>
            </a:r>
          </a:p>
          <a:p>
            <a:pPr>
              <a:spcBef>
                <a:spcPct val="0"/>
              </a:spcBef>
              <a:buNone/>
            </a:pPr>
            <a:endParaRPr lang="en-US" altLang="en-US" i="1" dirty="0">
              <a:solidFill>
                <a:srgbClr val="000000"/>
              </a:solidFill>
              <a:latin typeface="Comic Sans MS" panose="030F0902030302020204" pitchFamily="66" charset="0"/>
              <a:cs typeface="Arial" panose="020B0604020202020204" pitchFamily="34" charset="0"/>
            </a:endParaRPr>
          </a:p>
          <a:p>
            <a:pPr>
              <a:spcBef>
                <a:spcPct val="0"/>
              </a:spcBef>
              <a:buNone/>
            </a:pPr>
            <a:r>
              <a:rPr lang="en-US" altLang="en-US" b="1" i="1" dirty="0">
                <a:solidFill>
                  <a:srgbClr val="7030A0"/>
                </a:solidFill>
                <a:latin typeface="Comic Sans MS" panose="030F0902030302020204" pitchFamily="66" charset="0"/>
                <a:cs typeface="Arial" panose="020B0604020202020204" pitchFamily="34" charset="0"/>
              </a:rPr>
              <a:t>Why do you think this might be? </a:t>
            </a:r>
          </a:p>
        </p:txBody>
      </p:sp>
    </p:spTree>
    <p:extLst>
      <p:ext uri="{BB962C8B-B14F-4D97-AF65-F5344CB8AC3E}">
        <p14:creationId xmlns:p14="http://schemas.microsoft.com/office/powerpoint/2010/main" val="81624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merican indian cat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45" y="1308110"/>
            <a:ext cx="333375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860" y="1652351"/>
            <a:ext cx="3385640" cy="3587536"/>
          </a:xfrm>
          <a:prstGeom prst="rect">
            <a:avLst/>
          </a:prstGeom>
        </p:spPr>
      </p:pic>
      <p:pic>
        <p:nvPicPr>
          <p:cNvPr id="5128" name="Picture 8" descr="Image result for 19th century far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567" y="3111690"/>
            <a:ext cx="2956932" cy="3529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5" y="136280"/>
            <a:ext cx="8778455" cy="954107"/>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2800" dirty="0">
                <a:latin typeface="Comic Sans MS" panose="030F0902030302020204" pitchFamily="66" charset="0"/>
                <a:cs typeface="Arial" panose="020B0604020202020204" pitchFamily="34" charset="0"/>
              </a:rPr>
              <a:t>In this study you will meet three groups of people . Can you identify them from these images?</a:t>
            </a:r>
          </a:p>
        </p:txBody>
      </p:sp>
    </p:spTree>
    <p:extLst>
      <p:ext uri="{BB962C8B-B14F-4D97-AF65-F5344CB8AC3E}">
        <p14:creationId xmlns:p14="http://schemas.microsoft.com/office/powerpoint/2010/main" val="15108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blinds(horizontal)">
                                      <p:cBhvr>
                                        <p:cTn id="12" dur="500"/>
                                        <p:tgtEl>
                                          <p:spTgt spid="51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5" y="136280"/>
            <a:ext cx="8778455" cy="138499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800" dirty="0">
                <a:latin typeface="Comic Sans MS" panose="030F0902030302020204" pitchFamily="66" charset="0"/>
                <a:cs typeface="Arial" panose="020B0604020202020204" pitchFamily="34" charset="0"/>
              </a:rPr>
              <a:t>Which of the following statements are true of the American West in the period 1835-1895? Copy down the statements that are true.  </a:t>
            </a:r>
          </a:p>
        </p:txBody>
      </p:sp>
      <p:sp>
        <p:nvSpPr>
          <p:cNvPr id="3" name="TextBox 2">
            <a:extLst>
              <a:ext uri="{FF2B5EF4-FFF2-40B4-BE49-F238E27FC236}">
                <a16:creationId xmlns:a16="http://schemas.microsoft.com/office/drawing/2014/main" id="{3BDBB066-033F-FE49-BCF1-AC1D269DE32B}"/>
              </a:ext>
            </a:extLst>
          </p:cNvPr>
          <p:cNvSpPr txBox="1">
            <a:spLocks noChangeArrowheads="1"/>
          </p:cNvSpPr>
          <p:nvPr/>
        </p:nvSpPr>
        <p:spPr bwMode="auto">
          <a:xfrm>
            <a:off x="285881" y="1784971"/>
            <a:ext cx="4202991" cy="1508105"/>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Migrants decided to move West because of negative experiences at home in the East.</a:t>
            </a:r>
          </a:p>
        </p:txBody>
      </p:sp>
      <p:sp>
        <p:nvSpPr>
          <p:cNvPr id="4" name="TextBox 3">
            <a:extLst>
              <a:ext uri="{FF2B5EF4-FFF2-40B4-BE49-F238E27FC236}">
                <a16:creationId xmlns:a16="http://schemas.microsoft.com/office/drawing/2014/main" id="{3BDBB066-033F-FE49-BCF1-AC1D269DE32B}"/>
              </a:ext>
            </a:extLst>
          </p:cNvPr>
          <p:cNvSpPr txBox="1">
            <a:spLocks noChangeArrowheads="1"/>
          </p:cNvSpPr>
          <p:nvPr/>
        </p:nvSpPr>
        <p:spPr bwMode="auto">
          <a:xfrm>
            <a:off x="4639673" y="1784971"/>
            <a:ext cx="4202991" cy="1508105"/>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Factors like the growth of the railroads discouraged migrants from making the move West. </a:t>
            </a:r>
          </a:p>
        </p:txBody>
      </p:sp>
      <p:sp>
        <p:nvSpPr>
          <p:cNvPr id="6" name="TextBox 5">
            <a:extLst>
              <a:ext uri="{FF2B5EF4-FFF2-40B4-BE49-F238E27FC236}">
                <a16:creationId xmlns:a16="http://schemas.microsoft.com/office/drawing/2014/main" id="{3BDBB066-033F-FE49-BCF1-AC1D269DE32B}"/>
              </a:ext>
            </a:extLst>
          </p:cNvPr>
          <p:cNvSpPr txBox="1">
            <a:spLocks noChangeArrowheads="1"/>
          </p:cNvSpPr>
          <p:nvPr/>
        </p:nvSpPr>
        <p:spPr bwMode="auto">
          <a:xfrm>
            <a:off x="285878" y="3445476"/>
            <a:ext cx="4202991" cy="1508105"/>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The US government allowed the Plains Indians to continue living their traditional way of life. </a:t>
            </a:r>
          </a:p>
        </p:txBody>
      </p:sp>
      <p:sp>
        <p:nvSpPr>
          <p:cNvPr id="7" name="TextBox 6">
            <a:extLst>
              <a:ext uri="{FF2B5EF4-FFF2-40B4-BE49-F238E27FC236}">
                <a16:creationId xmlns:a16="http://schemas.microsoft.com/office/drawing/2014/main" id="{3BDBB066-033F-FE49-BCF1-AC1D269DE32B}"/>
              </a:ext>
            </a:extLst>
          </p:cNvPr>
          <p:cNvSpPr txBox="1">
            <a:spLocks noChangeArrowheads="1"/>
          </p:cNvSpPr>
          <p:nvPr/>
        </p:nvSpPr>
        <p:spPr bwMode="auto">
          <a:xfrm>
            <a:off x="4639671" y="3445476"/>
            <a:ext cx="4202991" cy="1508105"/>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Some cattle ranchers became very rich, because demand for beef increased in the mid 19</a:t>
            </a:r>
            <a:r>
              <a:rPr lang="en-US" altLang="en-US" sz="2300" baseline="30000" dirty="0">
                <a:latin typeface="Comic Sans MS" panose="030F0902030302020204" pitchFamily="66" charset="0"/>
                <a:cs typeface="Arial" panose="020B0604020202020204" pitchFamily="34" charset="0"/>
              </a:rPr>
              <a:t>th</a:t>
            </a:r>
            <a:r>
              <a:rPr lang="en-US" altLang="en-US" sz="2300" dirty="0">
                <a:latin typeface="Comic Sans MS" panose="030F0902030302020204" pitchFamily="66" charset="0"/>
                <a:cs typeface="Arial" panose="020B0604020202020204" pitchFamily="34" charset="0"/>
              </a:rPr>
              <a:t> century. </a:t>
            </a:r>
          </a:p>
        </p:txBody>
      </p:sp>
      <p:sp>
        <p:nvSpPr>
          <p:cNvPr id="9" name="TextBox 8">
            <a:extLst>
              <a:ext uri="{FF2B5EF4-FFF2-40B4-BE49-F238E27FC236}">
                <a16:creationId xmlns:a16="http://schemas.microsoft.com/office/drawing/2014/main" id="{3BDBB066-033F-FE49-BCF1-AC1D269DE32B}"/>
              </a:ext>
            </a:extLst>
          </p:cNvPr>
          <p:cNvSpPr txBox="1">
            <a:spLocks noChangeArrowheads="1"/>
          </p:cNvSpPr>
          <p:nvPr/>
        </p:nvSpPr>
        <p:spPr bwMode="auto">
          <a:xfrm>
            <a:off x="285881" y="5119836"/>
            <a:ext cx="4202991" cy="1154162"/>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The period of greatest migration happened before the California Gold Rush. </a:t>
            </a:r>
          </a:p>
        </p:txBody>
      </p:sp>
      <p:sp>
        <p:nvSpPr>
          <p:cNvPr id="10" name="TextBox 9">
            <a:extLst>
              <a:ext uri="{FF2B5EF4-FFF2-40B4-BE49-F238E27FC236}">
                <a16:creationId xmlns:a16="http://schemas.microsoft.com/office/drawing/2014/main" id="{3BDBB066-033F-FE49-BCF1-AC1D269DE32B}"/>
              </a:ext>
            </a:extLst>
          </p:cNvPr>
          <p:cNvSpPr txBox="1">
            <a:spLocks noChangeArrowheads="1"/>
          </p:cNvSpPr>
          <p:nvPr/>
        </p:nvSpPr>
        <p:spPr bwMode="auto">
          <a:xfrm>
            <a:off x="4639672" y="5119836"/>
            <a:ext cx="4202991" cy="1154162"/>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Cowboys became involved in conflicts between settlers in the West. </a:t>
            </a:r>
          </a:p>
        </p:txBody>
      </p:sp>
    </p:spTree>
    <p:extLst>
      <p:ext uri="{BB962C8B-B14F-4D97-AF65-F5344CB8AC3E}">
        <p14:creationId xmlns:p14="http://schemas.microsoft.com/office/powerpoint/2010/main" val="309361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5" y="136280"/>
            <a:ext cx="8778455" cy="138499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800" dirty="0">
                <a:latin typeface="Comic Sans MS" panose="030F0902030302020204" pitchFamily="66" charset="0"/>
                <a:cs typeface="Arial" panose="020B0604020202020204" pitchFamily="34" charset="0"/>
              </a:rPr>
              <a:t>Which of the following statements are true of the American West in the period 1835-1895? Copy down the statements that are true.  </a:t>
            </a:r>
          </a:p>
        </p:txBody>
      </p:sp>
      <p:sp>
        <p:nvSpPr>
          <p:cNvPr id="3" name="TextBox 2">
            <a:extLst>
              <a:ext uri="{FF2B5EF4-FFF2-40B4-BE49-F238E27FC236}">
                <a16:creationId xmlns:a16="http://schemas.microsoft.com/office/drawing/2014/main" id="{3BDBB066-033F-FE49-BCF1-AC1D269DE32B}"/>
              </a:ext>
            </a:extLst>
          </p:cNvPr>
          <p:cNvSpPr txBox="1">
            <a:spLocks noChangeArrowheads="1"/>
          </p:cNvSpPr>
          <p:nvPr/>
        </p:nvSpPr>
        <p:spPr bwMode="auto">
          <a:xfrm>
            <a:off x="285881" y="1784971"/>
            <a:ext cx="4202991" cy="1508105"/>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Migrants decided to move West because of negative experiences at home in the East. </a:t>
            </a:r>
            <a:r>
              <a:rPr lang="en-US" altLang="en-US" sz="2300" b="1" dirty="0">
                <a:solidFill>
                  <a:srgbClr val="FF0000"/>
                </a:solidFill>
                <a:latin typeface="Comic Sans MS" panose="030F0902030302020204" pitchFamily="66" charset="0"/>
                <a:cs typeface="Arial" panose="020B0604020202020204" pitchFamily="34" charset="0"/>
              </a:rPr>
              <a:t>T</a:t>
            </a:r>
          </a:p>
        </p:txBody>
      </p:sp>
      <p:sp>
        <p:nvSpPr>
          <p:cNvPr id="4" name="TextBox 3">
            <a:extLst>
              <a:ext uri="{FF2B5EF4-FFF2-40B4-BE49-F238E27FC236}">
                <a16:creationId xmlns:a16="http://schemas.microsoft.com/office/drawing/2014/main" id="{3BDBB066-033F-FE49-BCF1-AC1D269DE32B}"/>
              </a:ext>
            </a:extLst>
          </p:cNvPr>
          <p:cNvSpPr txBox="1">
            <a:spLocks noChangeArrowheads="1"/>
          </p:cNvSpPr>
          <p:nvPr/>
        </p:nvSpPr>
        <p:spPr bwMode="auto">
          <a:xfrm>
            <a:off x="4639673" y="1784971"/>
            <a:ext cx="4202991" cy="1508105"/>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Factors like the growth of the railroads discouraged migrants from making the move West. </a:t>
            </a:r>
            <a:r>
              <a:rPr lang="en-US" altLang="en-US" sz="2300" b="1" dirty="0">
                <a:solidFill>
                  <a:srgbClr val="FF0000"/>
                </a:solidFill>
                <a:latin typeface="Comic Sans MS" panose="030F0902030302020204" pitchFamily="66" charset="0"/>
                <a:cs typeface="Arial" panose="020B0604020202020204" pitchFamily="34" charset="0"/>
              </a:rPr>
              <a:t>F</a:t>
            </a:r>
          </a:p>
        </p:txBody>
      </p:sp>
      <p:sp>
        <p:nvSpPr>
          <p:cNvPr id="6" name="TextBox 5">
            <a:extLst>
              <a:ext uri="{FF2B5EF4-FFF2-40B4-BE49-F238E27FC236}">
                <a16:creationId xmlns:a16="http://schemas.microsoft.com/office/drawing/2014/main" id="{3BDBB066-033F-FE49-BCF1-AC1D269DE32B}"/>
              </a:ext>
            </a:extLst>
          </p:cNvPr>
          <p:cNvSpPr txBox="1">
            <a:spLocks noChangeArrowheads="1"/>
          </p:cNvSpPr>
          <p:nvPr/>
        </p:nvSpPr>
        <p:spPr bwMode="auto">
          <a:xfrm>
            <a:off x="285878" y="3445476"/>
            <a:ext cx="4202991" cy="1508105"/>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The US government allowed the Plains Indians to continue living their traditional way of life. </a:t>
            </a:r>
            <a:r>
              <a:rPr lang="en-US" altLang="en-US" sz="2300" b="1" dirty="0">
                <a:solidFill>
                  <a:srgbClr val="FF0000"/>
                </a:solidFill>
                <a:latin typeface="Comic Sans MS" panose="030F0902030302020204" pitchFamily="66" charset="0"/>
                <a:cs typeface="Arial" panose="020B0604020202020204" pitchFamily="34" charset="0"/>
              </a:rPr>
              <a:t>F</a:t>
            </a:r>
          </a:p>
        </p:txBody>
      </p:sp>
      <p:sp>
        <p:nvSpPr>
          <p:cNvPr id="7" name="TextBox 6">
            <a:extLst>
              <a:ext uri="{FF2B5EF4-FFF2-40B4-BE49-F238E27FC236}">
                <a16:creationId xmlns:a16="http://schemas.microsoft.com/office/drawing/2014/main" id="{3BDBB066-033F-FE49-BCF1-AC1D269DE32B}"/>
              </a:ext>
            </a:extLst>
          </p:cNvPr>
          <p:cNvSpPr txBox="1">
            <a:spLocks noChangeArrowheads="1"/>
          </p:cNvSpPr>
          <p:nvPr/>
        </p:nvSpPr>
        <p:spPr bwMode="auto">
          <a:xfrm>
            <a:off x="4639671" y="3445476"/>
            <a:ext cx="4202991" cy="1508105"/>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Some cattle ranchers became very rich, because demand for beef increased in the mid 19</a:t>
            </a:r>
            <a:r>
              <a:rPr lang="en-US" altLang="en-US" sz="2300" baseline="30000" dirty="0">
                <a:latin typeface="Comic Sans MS" panose="030F0902030302020204" pitchFamily="66" charset="0"/>
                <a:cs typeface="Arial" panose="020B0604020202020204" pitchFamily="34" charset="0"/>
              </a:rPr>
              <a:t>th</a:t>
            </a:r>
            <a:r>
              <a:rPr lang="en-US" altLang="en-US" sz="2300" dirty="0">
                <a:latin typeface="Comic Sans MS" panose="030F0902030302020204" pitchFamily="66" charset="0"/>
                <a:cs typeface="Arial" panose="020B0604020202020204" pitchFamily="34" charset="0"/>
              </a:rPr>
              <a:t> century. </a:t>
            </a:r>
            <a:r>
              <a:rPr lang="en-US" altLang="en-US" sz="2300" b="1" dirty="0">
                <a:solidFill>
                  <a:srgbClr val="FF0000"/>
                </a:solidFill>
                <a:latin typeface="Comic Sans MS" panose="030F0902030302020204" pitchFamily="66" charset="0"/>
                <a:cs typeface="Arial" panose="020B0604020202020204" pitchFamily="34" charset="0"/>
              </a:rPr>
              <a:t>T</a:t>
            </a:r>
          </a:p>
        </p:txBody>
      </p:sp>
      <p:sp>
        <p:nvSpPr>
          <p:cNvPr id="9" name="TextBox 8">
            <a:extLst>
              <a:ext uri="{FF2B5EF4-FFF2-40B4-BE49-F238E27FC236}">
                <a16:creationId xmlns:a16="http://schemas.microsoft.com/office/drawing/2014/main" id="{3BDBB066-033F-FE49-BCF1-AC1D269DE32B}"/>
              </a:ext>
            </a:extLst>
          </p:cNvPr>
          <p:cNvSpPr txBox="1">
            <a:spLocks noChangeArrowheads="1"/>
          </p:cNvSpPr>
          <p:nvPr/>
        </p:nvSpPr>
        <p:spPr bwMode="auto">
          <a:xfrm>
            <a:off x="285881" y="5119836"/>
            <a:ext cx="4202991" cy="1154162"/>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The period of greatest migration happened before the California Gold Rush. </a:t>
            </a:r>
            <a:r>
              <a:rPr lang="en-US" altLang="en-US" sz="2300" b="1" dirty="0">
                <a:solidFill>
                  <a:srgbClr val="FF0000"/>
                </a:solidFill>
                <a:latin typeface="Comic Sans MS" panose="030F0902030302020204" pitchFamily="66" charset="0"/>
                <a:cs typeface="Arial" panose="020B0604020202020204" pitchFamily="34" charset="0"/>
              </a:rPr>
              <a:t>F</a:t>
            </a:r>
          </a:p>
        </p:txBody>
      </p:sp>
      <p:sp>
        <p:nvSpPr>
          <p:cNvPr id="10" name="TextBox 9">
            <a:extLst>
              <a:ext uri="{FF2B5EF4-FFF2-40B4-BE49-F238E27FC236}">
                <a16:creationId xmlns:a16="http://schemas.microsoft.com/office/drawing/2014/main" id="{3BDBB066-033F-FE49-BCF1-AC1D269DE32B}"/>
              </a:ext>
            </a:extLst>
          </p:cNvPr>
          <p:cNvSpPr txBox="1">
            <a:spLocks noChangeArrowheads="1"/>
          </p:cNvSpPr>
          <p:nvPr/>
        </p:nvSpPr>
        <p:spPr bwMode="auto">
          <a:xfrm>
            <a:off x="4639672" y="5119836"/>
            <a:ext cx="4202991" cy="1154162"/>
          </a:xfrm>
          <a:prstGeom prst="rect">
            <a:avLst/>
          </a:prstGeom>
          <a:ln w="28575">
            <a:solidFill>
              <a:srgbClr val="FF0000"/>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300" dirty="0">
                <a:latin typeface="Comic Sans MS" panose="030F0902030302020204" pitchFamily="66" charset="0"/>
                <a:cs typeface="Arial" panose="020B0604020202020204" pitchFamily="34" charset="0"/>
              </a:rPr>
              <a:t>Cowboys became involved in conflicts between settlers in the West. </a:t>
            </a:r>
            <a:r>
              <a:rPr lang="en-US" altLang="en-US" sz="2300" b="1" dirty="0">
                <a:solidFill>
                  <a:srgbClr val="FF0000"/>
                </a:solidFill>
                <a:latin typeface="Comic Sans MS" panose="030F0902030302020204" pitchFamily="66" charset="0"/>
                <a:cs typeface="Arial" panose="020B0604020202020204" pitchFamily="34" charset="0"/>
              </a:rPr>
              <a:t>T</a:t>
            </a:r>
          </a:p>
        </p:txBody>
      </p:sp>
      <p:sp>
        <p:nvSpPr>
          <p:cNvPr id="5" name="TextBox 4">
            <a:extLst>
              <a:ext uri="{FF2B5EF4-FFF2-40B4-BE49-F238E27FC236}">
                <a16:creationId xmlns:a16="http://schemas.microsoft.com/office/drawing/2014/main" id="{E19DBB68-FB3D-9845-B6E5-11EAFC960564}"/>
              </a:ext>
            </a:extLst>
          </p:cNvPr>
          <p:cNvSpPr txBox="1"/>
          <p:nvPr/>
        </p:nvSpPr>
        <p:spPr>
          <a:xfrm>
            <a:off x="278295" y="6370983"/>
            <a:ext cx="6400801" cy="369332"/>
          </a:xfrm>
          <a:prstGeom prst="rect">
            <a:avLst/>
          </a:prstGeom>
          <a:solidFill>
            <a:schemeClr val="tx1"/>
          </a:solidFill>
        </p:spPr>
        <p:txBody>
          <a:bodyPr wrap="square" rtlCol="0">
            <a:spAutoFit/>
          </a:bodyPr>
          <a:lstStyle/>
          <a:p>
            <a:r>
              <a:rPr lang="en-US" b="1" dirty="0">
                <a:solidFill>
                  <a:schemeClr val="bg1"/>
                </a:solidFill>
                <a:latin typeface="Comic Sans MS" panose="030F0902030302020204" pitchFamily="66" charset="0"/>
              </a:rPr>
              <a:t>Extra challenge</a:t>
            </a:r>
            <a:r>
              <a:rPr lang="en-US" dirty="0">
                <a:solidFill>
                  <a:schemeClr val="bg1"/>
                </a:solidFill>
                <a:latin typeface="Comic Sans MS" panose="030F0902030302020204" pitchFamily="66" charset="0"/>
              </a:rPr>
              <a:t>: Add some more statements of your own.</a:t>
            </a:r>
          </a:p>
        </p:txBody>
      </p:sp>
    </p:spTree>
    <p:extLst>
      <p:ext uri="{BB962C8B-B14F-4D97-AF65-F5344CB8AC3E}">
        <p14:creationId xmlns:p14="http://schemas.microsoft.com/office/powerpoint/2010/main" val="90786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merican indian cat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45" y="2388359"/>
            <a:ext cx="2919077" cy="3552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708" y="2388359"/>
            <a:ext cx="3207792" cy="3399082"/>
          </a:xfrm>
          <a:prstGeom prst="rect">
            <a:avLst/>
          </a:prstGeom>
        </p:spPr>
      </p:pic>
      <p:pic>
        <p:nvPicPr>
          <p:cNvPr id="5128" name="Picture 8" descr="Image result for 19th century far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567" y="3111690"/>
            <a:ext cx="2956932" cy="3529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5" y="136280"/>
            <a:ext cx="8778455" cy="2092881"/>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600" dirty="0">
                <a:latin typeface="Comic Sans MS" panose="030F0902030302020204" pitchFamily="66" charset="0"/>
                <a:cs typeface="Arial" panose="020B0604020202020204" pitchFamily="34" charset="0"/>
              </a:rPr>
              <a:t>… </a:t>
            </a:r>
            <a:r>
              <a:rPr lang="en-US" altLang="en-US" sz="2600" b="1" dirty="0">
                <a:solidFill>
                  <a:srgbClr val="FF0000"/>
                </a:solidFill>
                <a:latin typeface="Comic Sans MS" panose="030F0902030302020204" pitchFamily="66" charset="0"/>
                <a:cs typeface="Arial" panose="020B0604020202020204" pitchFamily="34" charset="0"/>
              </a:rPr>
              <a:t>Plains Indians</a:t>
            </a:r>
            <a:r>
              <a:rPr lang="en-US" altLang="en-US" sz="2600" dirty="0">
                <a:latin typeface="Comic Sans MS" panose="030F0902030302020204" pitchFamily="66" charset="0"/>
                <a:cs typeface="Arial" panose="020B0604020202020204" pitchFamily="34" charset="0"/>
              </a:rPr>
              <a:t>, </a:t>
            </a:r>
            <a:r>
              <a:rPr lang="en-US" altLang="en-US" sz="2600" b="1" dirty="0">
                <a:solidFill>
                  <a:srgbClr val="FF0000"/>
                </a:solidFill>
                <a:latin typeface="Comic Sans MS" panose="030F0902030302020204" pitchFamily="66" charset="0"/>
                <a:cs typeface="Arial" panose="020B0604020202020204" pitchFamily="34" charset="0"/>
              </a:rPr>
              <a:t>cowboys</a:t>
            </a:r>
            <a:r>
              <a:rPr lang="en-US" altLang="en-US" sz="2600" dirty="0">
                <a:latin typeface="Comic Sans MS" panose="030F0902030302020204" pitchFamily="66" charset="0"/>
                <a:cs typeface="Arial" panose="020B0604020202020204" pitchFamily="34" charset="0"/>
              </a:rPr>
              <a:t> and </a:t>
            </a:r>
            <a:r>
              <a:rPr lang="en-US" altLang="en-US" sz="2600" b="1" dirty="0">
                <a:solidFill>
                  <a:srgbClr val="FF0000"/>
                </a:solidFill>
                <a:latin typeface="Comic Sans MS" panose="030F0902030302020204" pitchFamily="66" charset="0"/>
                <a:cs typeface="Arial" panose="020B0604020202020204" pitchFamily="34" charset="0"/>
              </a:rPr>
              <a:t>farmers</a:t>
            </a:r>
            <a:r>
              <a:rPr lang="en-US" altLang="en-US" sz="2600" dirty="0">
                <a:latin typeface="Comic Sans MS" panose="030F0902030302020204" pitchFamily="66" charset="0"/>
                <a:cs typeface="Arial" panose="020B0604020202020204" pitchFamily="34" charset="0"/>
              </a:rPr>
              <a:t> (homesteaders) all had a claim to the land of the </a:t>
            </a:r>
            <a:r>
              <a:rPr lang="en-US" altLang="en-US" sz="2600" b="1" dirty="0">
                <a:latin typeface="Comic Sans MS" panose="030F0902030302020204" pitchFamily="66" charset="0"/>
                <a:cs typeface="Arial" panose="020B0604020202020204" pitchFamily="34" charset="0"/>
              </a:rPr>
              <a:t>American West</a:t>
            </a:r>
            <a:r>
              <a:rPr lang="en-US" altLang="en-US" sz="2600" dirty="0">
                <a:latin typeface="Comic Sans MS" panose="030F0902030302020204" pitchFamily="66" charset="0"/>
                <a:cs typeface="Arial" panose="020B0604020202020204" pitchFamily="34" charset="0"/>
              </a:rPr>
              <a:t>. Members of each group came into contact – and conflict – with the other groups, as they fought for control of this land in the 1800s. </a:t>
            </a:r>
          </a:p>
        </p:txBody>
      </p:sp>
    </p:spTree>
    <p:extLst>
      <p:ext uri="{BB962C8B-B14F-4D97-AF65-F5344CB8AC3E}">
        <p14:creationId xmlns:p14="http://schemas.microsoft.com/office/powerpoint/2010/main" val="74508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AF25D0-1DE0-C14E-B8DB-02E6B0C50978}"/>
              </a:ext>
            </a:extLst>
          </p:cNvPr>
          <p:cNvSpPr txBox="1">
            <a:spLocks noChangeArrowheads="1"/>
          </p:cNvSpPr>
          <p:nvPr/>
        </p:nvSpPr>
        <p:spPr bwMode="auto">
          <a:xfrm>
            <a:off x="130629" y="142875"/>
            <a:ext cx="8843554" cy="984885"/>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3000" dirty="0">
                <a:solidFill>
                  <a:srgbClr val="FF0000"/>
                </a:solidFill>
                <a:latin typeface="Comic Sans MS" panose="030F0902030302020204" pitchFamily="66" charset="0"/>
                <a:cs typeface="Arial" panose="020B0604020202020204" pitchFamily="34" charset="0"/>
              </a:rPr>
              <a:t>BIG Q: </a:t>
            </a:r>
            <a:r>
              <a:rPr lang="en-US" altLang="en-US" sz="2800" dirty="0">
                <a:solidFill>
                  <a:srgbClr val="FF0000"/>
                </a:solidFill>
                <a:latin typeface="Comic Sans MS" panose="030F0902030302020204" pitchFamily="66" charset="0"/>
                <a:cs typeface="Arial" panose="020B0604020202020204" pitchFamily="34" charset="0"/>
              </a:rPr>
              <a:t>Why was the American West so fiercely contested in the years 1835-1895? An overview</a:t>
            </a:r>
          </a:p>
        </p:txBody>
      </p:sp>
      <p:sp>
        <p:nvSpPr>
          <p:cNvPr id="3" name="TextBox 2">
            <a:extLst>
              <a:ext uri="{FF2B5EF4-FFF2-40B4-BE49-F238E27FC236}">
                <a16:creationId xmlns:a16="http://schemas.microsoft.com/office/drawing/2014/main" id="{B18B8123-8FE3-8440-B30C-FB9DAA35774E}"/>
              </a:ext>
            </a:extLst>
          </p:cNvPr>
          <p:cNvSpPr txBox="1"/>
          <p:nvPr/>
        </p:nvSpPr>
        <p:spPr>
          <a:xfrm>
            <a:off x="130630" y="1423846"/>
            <a:ext cx="8843554" cy="4093428"/>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eaLnBrk="1" hangingPunct="1">
              <a:defRPr/>
            </a:pPr>
            <a:r>
              <a:rPr lang="en-US" sz="2600" b="1" dirty="0">
                <a:solidFill>
                  <a:srgbClr val="008000"/>
                </a:solidFill>
                <a:latin typeface="Comic Sans MS" panose="030F0902030302020204" pitchFamily="66" charset="0"/>
              </a:rPr>
              <a:t>Objectives:</a:t>
            </a:r>
          </a:p>
          <a:p>
            <a:pPr marL="457200" indent="-457200" eaLnBrk="1" hangingPunct="1">
              <a:buFont typeface="Arial"/>
              <a:buChar char="•"/>
              <a:defRPr/>
            </a:pPr>
            <a:r>
              <a:rPr lang="en-US" sz="2600" dirty="0">
                <a:solidFill>
                  <a:srgbClr val="000000"/>
                </a:solidFill>
                <a:latin typeface="Comic Sans MS" panose="030F0902030302020204" pitchFamily="66" charset="0"/>
              </a:rPr>
              <a:t>Gain a contextual understanding in which to place the development of the American West.  </a:t>
            </a:r>
          </a:p>
          <a:p>
            <a:pPr marL="457200" indent="-457200" eaLnBrk="1" hangingPunct="1">
              <a:buFont typeface="Arial"/>
              <a:buChar char="•"/>
              <a:defRPr/>
            </a:pPr>
            <a:r>
              <a:rPr lang="en-US" sz="2600" dirty="0">
                <a:solidFill>
                  <a:srgbClr val="000000"/>
                </a:solidFill>
                <a:latin typeface="Comic Sans MS" panose="030F0902030302020204" pitchFamily="66" charset="0"/>
              </a:rPr>
              <a:t>Categorise key events from the unit according to the group whose experiences they describe. </a:t>
            </a:r>
          </a:p>
          <a:p>
            <a:pPr eaLnBrk="1" hangingPunct="1">
              <a:defRPr/>
            </a:pPr>
            <a:r>
              <a:rPr lang="en-US" sz="2600" b="1" dirty="0">
                <a:solidFill>
                  <a:srgbClr val="3366FF"/>
                </a:solidFill>
                <a:latin typeface="Comic Sans MS" panose="030F0902030302020204" pitchFamily="66" charset="0"/>
              </a:rPr>
              <a:t>So we can:</a:t>
            </a:r>
          </a:p>
          <a:p>
            <a:pPr marL="457200" indent="-457200" eaLnBrk="1" hangingPunct="1">
              <a:buFont typeface="Arial"/>
              <a:buChar char="•"/>
              <a:defRPr/>
            </a:pPr>
            <a:r>
              <a:rPr lang="en-US" sz="2600" dirty="0">
                <a:solidFill>
                  <a:srgbClr val="000000"/>
                </a:solidFill>
                <a:latin typeface="Comic Sans MS" panose="030F0902030302020204" pitchFamily="66" charset="0"/>
              </a:rPr>
              <a:t>Make inferences about the life of Plains Indians, homesteaders and cowboys in the American West. </a:t>
            </a:r>
          </a:p>
          <a:p>
            <a:pPr marL="457200" indent="-457200" eaLnBrk="1" hangingPunct="1">
              <a:buFont typeface="Arial"/>
              <a:buChar char="•"/>
              <a:defRPr/>
            </a:pPr>
            <a:r>
              <a:rPr lang="en-US" sz="2600" dirty="0">
                <a:solidFill>
                  <a:srgbClr val="000000"/>
                </a:solidFill>
                <a:latin typeface="Comic Sans MS" panose="030F0902030302020204" pitchFamily="66" charset="0"/>
              </a:rPr>
              <a:t>Judge the accuracy of a number of statements about life in the American West. </a:t>
            </a:r>
          </a:p>
        </p:txBody>
      </p:sp>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12108" y="5813361"/>
            <a:ext cx="8862075" cy="892552"/>
          </a:xfrm>
          <a:prstGeom prst="rect">
            <a:avLst/>
          </a:prstGeom>
          <a:noFill/>
          <a:ln w="28575">
            <a:solidFill>
              <a:srgbClr val="00B05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2600" b="1" dirty="0">
                <a:latin typeface="Comic Sans MS" panose="030F0902030302020204" pitchFamily="66" charset="0"/>
                <a:cs typeface="Arial" panose="020B0604020202020204" pitchFamily="34" charset="0"/>
              </a:rPr>
              <a:t>Key words</a:t>
            </a:r>
            <a:r>
              <a:rPr lang="en-US" altLang="en-US" sz="2600" dirty="0">
                <a:latin typeface="Comic Sans MS" panose="030F0902030302020204" pitchFamily="66" charset="0"/>
                <a:cs typeface="Arial" panose="020B0604020202020204" pitchFamily="34" charset="0"/>
              </a:rPr>
              <a:t>: Colonisation, Colonies, Plains Indian, settler, migrant, homesteader, cowboy, cattle rancher. </a:t>
            </a:r>
          </a:p>
        </p:txBody>
      </p:sp>
    </p:spTree>
    <p:extLst>
      <p:ext uri="{BB962C8B-B14F-4D97-AF65-F5344CB8AC3E}">
        <p14:creationId xmlns:p14="http://schemas.microsoft.com/office/powerpoint/2010/main" val="111278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thirteen colonies (shown in red) in 1775."/>
          <p:cNvPicPr>
            <a:picLocks noChangeAspect="1" noChangeArrowheads="1"/>
          </p:cNvPicPr>
          <p:nvPr/>
        </p:nvPicPr>
        <p:blipFill rotWithShape="1">
          <a:blip r:embed="rId2">
            <a:extLst>
              <a:ext uri="{28A0092B-C50C-407E-A947-70E740481C1C}">
                <a14:useLocalDpi xmlns:a14="http://schemas.microsoft.com/office/drawing/2010/main" val="0"/>
              </a:ext>
            </a:extLst>
          </a:blip>
          <a:srcRect l="1564" t="902" r="1721" b="9186"/>
          <a:stretch/>
        </p:blipFill>
        <p:spPr bwMode="auto">
          <a:xfrm>
            <a:off x="4107415" y="117248"/>
            <a:ext cx="5036585" cy="6740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75046" y="244209"/>
            <a:ext cx="5120286" cy="6278642"/>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a:spcBef>
                <a:spcPct val="0"/>
              </a:spcBef>
            </a:pPr>
            <a:r>
              <a:rPr lang="en-US" altLang="en-US" sz="2600" dirty="0">
                <a:solidFill>
                  <a:srgbClr val="000000"/>
                </a:solidFill>
                <a:latin typeface="Comic Sans MS" panose="030F0902030302020204" pitchFamily="66" charset="0"/>
                <a:cs typeface="Arial" panose="020B0604020202020204" pitchFamily="34" charset="0"/>
              </a:rPr>
              <a:t>In 1492, Italian explorer </a:t>
            </a:r>
            <a:r>
              <a:rPr lang="en-US" altLang="en-US" sz="2600" b="1" dirty="0">
                <a:solidFill>
                  <a:srgbClr val="000000"/>
                </a:solidFill>
                <a:latin typeface="Comic Sans MS" panose="030F0902030302020204" pitchFamily="66" charset="0"/>
                <a:cs typeface="Arial" panose="020B0604020202020204" pitchFamily="34" charset="0"/>
              </a:rPr>
              <a:t>Christopher Columbus </a:t>
            </a:r>
            <a:r>
              <a:rPr lang="en-US" altLang="en-US" sz="2600" dirty="0">
                <a:solidFill>
                  <a:srgbClr val="000000"/>
                </a:solidFill>
                <a:latin typeface="Comic Sans MS" panose="030F0902030302020204" pitchFamily="66" charset="0"/>
                <a:cs typeface="Arial" panose="020B0604020202020204" pitchFamily="34" charset="0"/>
              </a:rPr>
              <a:t>arrived in America, and this marked the beginning of the </a:t>
            </a:r>
            <a:r>
              <a:rPr lang="en-US" altLang="en-US" sz="2600" b="1" dirty="0">
                <a:solidFill>
                  <a:srgbClr val="000000"/>
                </a:solidFill>
                <a:latin typeface="Comic Sans MS" panose="030F0902030302020204" pitchFamily="66" charset="0"/>
                <a:cs typeface="Arial" panose="020B0604020202020204" pitchFamily="34" charset="0"/>
              </a:rPr>
              <a:t>European Colonisation </a:t>
            </a:r>
            <a:r>
              <a:rPr lang="en-US" altLang="en-US" sz="2600" dirty="0">
                <a:solidFill>
                  <a:srgbClr val="000000"/>
                </a:solidFill>
                <a:latin typeface="Comic Sans MS" panose="030F0902030302020204" pitchFamily="66" charset="0"/>
                <a:cs typeface="Arial" panose="020B0604020202020204" pitchFamily="34" charset="0"/>
              </a:rPr>
              <a:t>of the Americas. </a:t>
            </a:r>
          </a:p>
          <a:p>
            <a:pPr>
              <a:spcBef>
                <a:spcPct val="0"/>
              </a:spcBef>
              <a:buNone/>
            </a:pPr>
            <a:endParaRPr lang="en-US" altLang="en-US" sz="600" dirty="0">
              <a:solidFill>
                <a:srgbClr val="000000"/>
              </a:solidFill>
              <a:latin typeface="Comic Sans MS" panose="030F0902030302020204" pitchFamily="66" charset="0"/>
              <a:cs typeface="Arial" panose="020B0604020202020204" pitchFamily="34" charset="0"/>
            </a:endParaRPr>
          </a:p>
          <a:p>
            <a:pPr marL="457200" indent="-457200">
              <a:spcBef>
                <a:spcPct val="0"/>
              </a:spcBef>
            </a:pPr>
            <a:r>
              <a:rPr lang="en-US" altLang="en-US" sz="2600" dirty="0">
                <a:solidFill>
                  <a:srgbClr val="000000"/>
                </a:solidFill>
                <a:latin typeface="Comic Sans MS" panose="030F0902030302020204" pitchFamily="66" charset="0"/>
                <a:cs typeface="Arial" panose="020B0604020202020204" pitchFamily="34" charset="0"/>
              </a:rPr>
              <a:t>By the </a:t>
            </a:r>
            <a:r>
              <a:rPr lang="en-US" altLang="en-US" sz="2600" b="1" dirty="0">
                <a:solidFill>
                  <a:srgbClr val="000000"/>
                </a:solidFill>
                <a:latin typeface="Comic Sans MS" panose="030F0902030302020204" pitchFamily="66" charset="0"/>
                <a:cs typeface="Arial" panose="020B0604020202020204" pitchFamily="34" charset="0"/>
              </a:rPr>
              <a:t>1760s</a:t>
            </a:r>
            <a:r>
              <a:rPr lang="en-US" altLang="en-US" sz="2600" dirty="0">
                <a:solidFill>
                  <a:srgbClr val="000000"/>
                </a:solidFill>
                <a:latin typeface="Comic Sans MS" panose="030F0902030302020204" pitchFamily="66" charset="0"/>
                <a:cs typeface="Arial" panose="020B0604020202020204" pitchFamily="34" charset="0"/>
              </a:rPr>
              <a:t>, there were </a:t>
            </a:r>
            <a:r>
              <a:rPr lang="en-US" altLang="en-US" sz="2600" b="1" dirty="0">
                <a:solidFill>
                  <a:srgbClr val="000000"/>
                </a:solidFill>
                <a:latin typeface="Comic Sans MS" panose="030F0902030302020204" pitchFamily="66" charset="0"/>
                <a:cs typeface="Arial" panose="020B0604020202020204" pitchFamily="34" charset="0"/>
              </a:rPr>
              <a:t>thirteen colonies </a:t>
            </a:r>
            <a:r>
              <a:rPr lang="en-US" altLang="en-US" sz="2600" dirty="0">
                <a:solidFill>
                  <a:srgbClr val="000000"/>
                </a:solidFill>
                <a:latin typeface="Comic Sans MS" panose="030F0902030302020204" pitchFamily="66" charset="0"/>
                <a:cs typeface="Arial" panose="020B0604020202020204" pitchFamily="34" charset="0"/>
              </a:rPr>
              <a:t>along the eastern coast of America, which were ruled over by the British. </a:t>
            </a:r>
          </a:p>
          <a:p>
            <a:pPr>
              <a:spcBef>
                <a:spcPct val="0"/>
              </a:spcBef>
              <a:buNone/>
            </a:pPr>
            <a:endParaRPr lang="en-US" altLang="en-US" sz="600" dirty="0">
              <a:solidFill>
                <a:srgbClr val="000000"/>
              </a:solidFill>
              <a:latin typeface="Comic Sans MS" panose="030F0902030302020204" pitchFamily="66" charset="0"/>
              <a:cs typeface="Arial" panose="020B0604020202020204" pitchFamily="34" charset="0"/>
            </a:endParaRPr>
          </a:p>
          <a:p>
            <a:pPr marL="457200" indent="-457200">
              <a:spcBef>
                <a:spcPct val="0"/>
              </a:spcBef>
            </a:pPr>
            <a:r>
              <a:rPr lang="en-US" altLang="en-US" sz="2600" dirty="0">
                <a:solidFill>
                  <a:srgbClr val="000000"/>
                </a:solidFill>
                <a:latin typeface="Comic Sans MS" panose="030F0902030302020204" pitchFamily="66" charset="0"/>
                <a:cs typeface="Arial" panose="020B0604020202020204" pitchFamily="34" charset="0"/>
              </a:rPr>
              <a:t>Many </a:t>
            </a:r>
            <a:r>
              <a:rPr lang="en-US" altLang="en-US" sz="2600" b="1" dirty="0">
                <a:solidFill>
                  <a:srgbClr val="000000"/>
                </a:solidFill>
                <a:latin typeface="Comic Sans MS" panose="030F0902030302020204" pitchFamily="66" charset="0"/>
                <a:cs typeface="Arial" panose="020B0604020202020204" pitchFamily="34" charset="0"/>
              </a:rPr>
              <a:t>British people </a:t>
            </a:r>
            <a:r>
              <a:rPr lang="en-US" altLang="en-US" sz="2600" dirty="0">
                <a:solidFill>
                  <a:srgbClr val="000000"/>
                </a:solidFill>
                <a:latin typeface="Comic Sans MS" panose="030F0902030302020204" pitchFamily="66" charset="0"/>
                <a:cs typeface="Arial" panose="020B0604020202020204" pitchFamily="34" charset="0"/>
              </a:rPr>
              <a:t>lived in the colonies, and they supervised the work of slaves and local natives.  </a:t>
            </a:r>
          </a:p>
        </p:txBody>
      </p:sp>
      <p:sp>
        <p:nvSpPr>
          <p:cNvPr id="5"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5895834" y="6074903"/>
            <a:ext cx="3070746" cy="646331"/>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1800" dirty="0">
                <a:solidFill>
                  <a:srgbClr val="000000"/>
                </a:solidFill>
                <a:latin typeface="Comic Sans MS" panose="030F0902030302020204" pitchFamily="66" charset="0"/>
                <a:cs typeface="Arial" panose="020B0604020202020204" pitchFamily="34" charset="0"/>
              </a:rPr>
              <a:t>Map showing the thirteen British colonies (in red). </a:t>
            </a:r>
          </a:p>
        </p:txBody>
      </p:sp>
    </p:spTree>
    <p:extLst>
      <p:ext uri="{BB962C8B-B14F-4D97-AF65-F5344CB8AC3E}">
        <p14:creationId xmlns:p14="http://schemas.microsoft.com/office/powerpoint/2010/main" val="237830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american revolutionary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0371"/>
            <a:ext cx="9144000" cy="42376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243285" y="162321"/>
            <a:ext cx="8655055" cy="2677656"/>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a:spcBef>
                <a:spcPct val="0"/>
              </a:spcBef>
            </a:pPr>
            <a:r>
              <a:rPr lang="en-US" altLang="en-US" sz="2600" dirty="0">
                <a:solidFill>
                  <a:srgbClr val="000000"/>
                </a:solidFill>
                <a:latin typeface="Comic Sans MS" panose="030F0902030302020204" pitchFamily="66" charset="0"/>
                <a:cs typeface="Arial" panose="020B0604020202020204" pitchFamily="34" charset="0"/>
              </a:rPr>
              <a:t>However, resistance to British rule led to the </a:t>
            </a:r>
            <a:r>
              <a:rPr lang="en-US" altLang="en-US" sz="2600" b="1" dirty="0">
                <a:solidFill>
                  <a:srgbClr val="000000"/>
                </a:solidFill>
                <a:latin typeface="Comic Sans MS" panose="030F0902030302020204" pitchFamily="66" charset="0"/>
                <a:cs typeface="Arial" panose="020B0604020202020204" pitchFamily="34" charset="0"/>
              </a:rPr>
              <a:t>American</a:t>
            </a:r>
            <a:r>
              <a:rPr lang="en-US" altLang="en-US" sz="2600" dirty="0">
                <a:solidFill>
                  <a:srgbClr val="000000"/>
                </a:solidFill>
                <a:latin typeface="Comic Sans MS" panose="030F0902030302020204" pitchFamily="66" charset="0"/>
                <a:cs typeface="Arial" panose="020B0604020202020204" pitchFamily="34" charset="0"/>
              </a:rPr>
              <a:t> </a:t>
            </a:r>
            <a:r>
              <a:rPr lang="en-US" altLang="en-US" sz="2600" b="1" dirty="0">
                <a:solidFill>
                  <a:srgbClr val="000000"/>
                </a:solidFill>
                <a:latin typeface="Comic Sans MS" panose="030F0902030302020204" pitchFamily="66" charset="0"/>
                <a:cs typeface="Arial" panose="020B0604020202020204" pitchFamily="34" charset="0"/>
              </a:rPr>
              <a:t>Revolutionary War</a:t>
            </a:r>
            <a:r>
              <a:rPr lang="en-US" altLang="en-US" sz="2600" dirty="0">
                <a:solidFill>
                  <a:srgbClr val="000000"/>
                </a:solidFill>
                <a:latin typeface="Comic Sans MS" panose="030F0902030302020204" pitchFamily="66" charset="0"/>
                <a:cs typeface="Arial" panose="020B0604020202020204" pitchFamily="34" charset="0"/>
              </a:rPr>
              <a:t> of 1775-6 (also known as the American War of Independence). </a:t>
            </a:r>
          </a:p>
          <a:p>
            <a:pPr>
              <a:spcBef>
                <a:spcPct val="0"/>
              </a:spcBef>
              <a:buNone/>
            </a:pPr>
            <a:endParaRPr lang="en-US" altLang="en-US" sz="600" dirty="0">
              <a:solidFill>
                <a:srgbClr val="000000"/>
              </a:solidFill>
              <a:latin typeface="Comic Sans MS" panose="030F0902030302020204" pitchFamily="66" charset="0"/>
              <a:cs typeface="Arial" panose="020B0604020202020204" pitchFamily="34" charset="0"/>
            </a:endParaRPr>
          </a:p>
          <a:p>
            <a:pPr marL="457200" indent="-457200">
              <a:spcBef>
                <a:spcPct val="0"/>
              </a:spcBef>
            </a:pPr>
            <a:r>
              <a:rPr lang="en-US" altLang="en-US" sz="2600" dirty="0">
                <a:solidFill>
                  <a:srgbClr val="000000"/>
                </a:solidFill>
                <a:latin typeface="Comic Sans MS" panose="030F0902030302020204" pitchFamily="66" charset="0"/>
                <a:cs typeface="Arial" panose="020B0604020202020204" pitchFamily="34" charset="0"/>
              </a:rPr>
              <a:t>When </a:t>
            </a:r>
            <a:r>
              <a:rPr lang="en-US" altLang="en-US" sz="2600" b="1" dirty="0">
                <a:solidFill>
                  <a:srgbClr val="000000"/>
                </a:solidFill>
                <a:latin typeface="Comic Sans MS" panose="030F0902030302020204" pitchFamily="66" charset="0"/>
                <a:cs typeface="Arial" panose="020B0604020202020204" pitchFamily="34" charset="0"/>
              </a:rPr>
              <a:t>George Washington’s </a:t>
            </a:r>
            <a:r>
              <a:rPr lang="en-US" altLang="en-US" sz="2600" dirty="0">
                <a:solidFill>
                  <a:srgbClr val="000000"/>
                </a:solidFill>
                <a:latin typeface="Comic Sans MS" panose="030F0902030302020204" pitchFamily="66" charset="0"/>
                <a:cs typeface="Arial" panose="020B0604020202020204" pitchFamily="34" charset="0"/>
              </a:rPr>
              <a:t>forces from the thirteen colonies won the war, their </a:t>
            </a:r>
            <a:r>
              <a:rPr lang="en-US" altLang="en-US" sz="2600" b="1" dirty="0">
                <a:solidFill>
                  <a:srgbClr val="000000"/>
                </a:solidFill>
                <a:latin typeface="Comic Sans MS" panose="030F0902030302020204" pitchFamily="66" charset="0"/>
                <a:cs typeface="Arial" panose="020B0604020202020204" pitchFamily="34" charset="0"/>
              </a:rPr>
              <a:t>independence</a:t>
            </a:r>
            <a:r>
              <a:rPr lang="en-US" altLang="en-US" sz="2600" dirty="0">
                <a:solidFill>
                  <a:srgbClr val="000000"/>
                </a:solidFill>
                <a:latin typeface="Comic Sans MS" panose="030F0902030302020204" pitchFamily="66" charset="0"/>
                <a:cs typeface="Arial" panose="020B0604020202020204" pitchFamily="34" charset="0"/>
              </a:rPr>
              <a:t> from British was declared. </a:t>
            </a:r>
          </a:p>
        </p:txBody>
      </p:sp>
    </p:spTree>
    <p:extLst>
      <p:ext uri="{BB962C8B-B14F-4D97-AF65-F5344CB8AC3E}">
        <p14:creationId xmlns:p14="http://schemas.microsoft.com/office/powerpoint/2010/main" val="259357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834B6F-C040-724B-8FE5-422D4E3774DD}"/>
              </a:ext>
            </a:extLst>
          </p:cNvPr>
          <p:cNvPicPr>
            <a:picLocks noChangeAspect="1"/>
          </p:cNvPicPr>
          <p:nvPr/>
        </p:nvPicPr>
        <p:blipFill rotWithShape="1">
          <a:blip r:embed="rId2"/>
          <a:srcRect l="1313" t="1449" r="1688" b="1449"/>
          <a:stretch/>
        </p:blipFill>
        <p:spPr>
          <a:xfrm>
            <a:off x="1798983" y="229876"/>
            <a:ext cx="7195931" cy="6189055"/>
          </a:xfrm>
          <a:prstGeom prst="rect">
            <a:avLst/>
          </a:prstGeom>
        </p:spPr>
      </p:pic>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29209" y="788339"/>
            <a:ext cx="2206487" cy="4431983"/>
          </a:xfrm>
          <a:prstGeom prst="rect">
            <a:avLst/>
          </a:prstGeom>
          <a:solidFill>
            <a:schemeClr val="bg1"/>
          </a:solidFill>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1400" dirty="0">
                <a:solidFill>
                  <a:srgbClr val="000000"/>
                </a:solidFill>
                <a:latin typeface="Comic Sans MS" panose="030F0902030302020204" pitchFamily="66" charset="0"/>
                <a:cs typeface="Arial" panose="020B0604020202020204" pitchFamily="34" charset="0"/>
              </a:rPr>
              <a:t>It was in this context that the </a:t>
            </a:r>
            <a:r>
              <a:rPr lang="en-US" altLang="en-US" sz="1400" b="1" dirty="0">
                <a:solidFill>
                  <a:srgbClr val="000000"/>
                </a:solidFill>
                <a:latin typeface="Comic Sans MS" panose="030F0902030302020204" pitchFamily="66" charset="0"/>
                <a:cs typeface="Arial" panose="020B0604020202020204" pitchFamily="34" charset="0"/>
              </a:rPr>
              <a:t>‘American West’</a:t>
            </a:r>
            <a:r>
              <a:rPr lang="en-US" altLang="en-US" sz="1400" dirty="0">
                <a:solidFill>
                  <a:srgbClr val="000000"/>
                </a:solidFill>
                <a:latin typeface="Comic Sans MS" panose="030F0902030302020204" pitchFamily="66" charset="0"/>
                <a:cs typeface="Arial" panose="020B0604020202020204" pitchFamily="34" charset="0"/>
              </a:rPr>
              <a:t> became an important and disputed region. </a:t>
            </a:r>
          </a:p>
          <a:p>
            <a:pPr>
              <a:spcBef>
                <a:spcPct val="0"/>
              </a:spcBef>
              <a:buNone/>
            </a:pPr>
            <a:endParaRPr lang="en-US" altLang="en-US" sz="1400" dirty="0">
              <a:solidFill>
                <a:srgbClr val="000000"/>
              </a:solidFill>
              <a:latin typeface="Comic Sans MS" panose="030F0902030302020204" pitchFamily="66" charset="0"/>
              <a:cs typeface="Arial" panose="020B0604020202020204" pitchFamily="34" charset="0"/>
            </a:endParaRPr>
          </a:p>
          <a:p>
            <a:pPr>
              <a:spcBef>
                <a:spcPct val="0"/>
              </a:spcBef>
              <a:buNone/>
            </a:pPr>
            <a:endParaRPr lang="en-US" altLang="en-US" sz="100" dirty="0">
              <a:solidFill>
                <a:srgbClr val="000000"/>
              </a:solidFill>
              <a:latin typeface="Comic Sans MS" panose="030F0902030302020204" pitchFamily="66" charset="0"/>
              <a:cs typeface="Arial" panose="020B0604020202020204" pitchFamily="34" charset="0"/>
            </a:endParaRPr>
          </a:p>
          <a:p>
            <a:pPr>
              <a:spcBef>
                <a:spcPct val="0"/>
              </a:spcBef>
              <a:buNone/>
            </a:pPr>
            <a:r>
              <a:rPr lang="en-US" altLang="en-US" sz="1400" dirty="0">
                <a:solidFill>
                  <a:srgbClr val="000000"/>
                </a:solidFill>
                <a:latin typeface="Comic Sans MS" panose="030F0902030302020204" pitchFamily="66" charset="0"/>
                <a:cs typeface="Arial" panose="020B0604020202020204" pitchFamily="34" charset="0"/>
              </a:rPr>
              <a:t>In 1800, the ‘United States’ only really included territories on the </a:t>
            </a:r>
            <a:r>
              <a:rPr lang="en-US" altLang="en-US" sz="1400" b="1" dirty="0">
                <a:solidFill>
                  <a:srgbClr val="000000"/>
                </a:solidFill>
                <a:latin typeface="Comic Sans MS" panose="030F0902030302020204" pitchFamily="66" charset="0"/>
                <a:cs typeface="Arial" panose="020B0604020202020204" pitchFamily="34" charset="0"/>
              </a:rPr>
              <a:t>eastern coast</a:t>
            </a:r>
            <a:r>
              <a:rPr lang="en-US" altLang="en-US" sz="1400" dirty="0">
                <a:solidFill>
                  <a:srgbClr val="000000"/>
                </a:solidFill>
                <a:latin typeface="Comic Sans MS" panose="030F0902030302020204" pitchFamily="66" charset="0"/>
                <a:cs typeface="Arial" panose="020B0604020202020204" pitchFamily="34" charset="0"/>
              </a:rPr>
              <a:t> of America: the West was largely unsettled by white Americans, as it was occupied by native tribes.</a:t>
            </a:r>
          </a:p>
          <a:p>
            <a:pPr>
              <a:spcBef>
                <a:spcPct val="0"/>
              </a:spcBef>
              <a:buNone/>
            </a:pPr>
            <a:endParaRPr lang="en-US" altLang="en-US" sz="1400" dirty="0">
              <a:solidFill>
                <a:srgbClr val="000000"/>
              </a:solidFill>
              <a:latin typeface="Comic Sans MS" panose="030F0902030302020204" pitchFamily="66" charset="0"/>
              <a:cs typeface="Arial" panose="020B0604020202020204" pitchFamily="34" charset="0"/>
            </a:endParaRPr>
          </a:p>
          <a:p>
            <a:pPr>
              <a:spcBef>
                <a:spcPct val="0"/>
              </a:spcBef>
              <a:buNone/>
            </a:pPr>
            <a:endParaRPr lang="en-US" altLang="en-US" sz="100" dirty="0">
              <a:solidFill>
                <a:srgbClr val="000000"/>
              </a:solidFill>
              <a:latin typeface="Comic Sans MS" panose="030F0902030302020204" pitchFamily="66" charset="0"/>
              <a:cs typeface="Arial" panose="020B0604020202020204" pitchFamily="34" charset="0"/>
            </a:endParaRPr>
          </a:p>
          <a:p>
            <a:pPr>
              <a:spcBef>
                <a:spcPct val="0"/>
              </a:spcBef>
              <a:buNone/>
            </a:pPr>
            <a:r>
              <a:rPr lang="en-US" altLang="en-US" sz="1400" dirty="0">
                <a:solidFill>
                  <a:srgbClr val="000000"/>
                </a:solidFill>
                <a:latin typeface="Comic Sans MS" panose="030F0902030302020204" pitchFamily="66" charset="0"/>
                <a:cs typeface="Arial" panose="020B0604020202020204" pitchFamily="34" charset="0"/>
              </a:rPr>
              <a:t>A number of events in the </a:t>
            </a:r>
            <a:r>
              <a:rPr lang="en-US" altLang="en-US" sz="1400" b="1" dirty="0">
                <a:solidFill>
                  <a:srgbClr val="000000"/>
                </a:solidFill>
                <a:latin typeface="Comic Sans MS" panose="030F0902030302020204" pitchFamily="66" charset="0"/>
                <a:cs typeface="Arial" panose="020B0604020202020204" pitchFamily="34" charset="0"/>
              </a:rPr>
              <a:t>early 1800s </a:t>
            </a:r>
            <a:r>
              <a:rPr lang="en-US" altLang="en-US" sz="1400" dirty="0">
                <a:solidFill>
                  <a:srgbClr val="000000"/>
                </a:solidFill>
                <a:latin typeface="Comic Sans MS" panose="030F0902030302020204" pitchFamily="66" charset="0"/>
                <a:cs typeface="Arial" panose="020B0604020202020204" pitchFamily="34" charset="0"/>
              </a:rPr>
              <a:t>meant that this situation was about to change…</a:t>
            </a:r>
          </a:p>
        </p:txBody>
      </p:sp>
      <p:sp>
        <p:nvSpPr>
          <p:cNvPr id="5" name="TextBox 4">
            <a:extLst>
              <a:ext uri="{FF2B5EF4-FFF2-40B4-BE49-F238E27FC236}">
                <a16:creationId xmlns:a16="http://schemas.microsoft.com/office/drawing/2014/main" id="{E9FEAD69-097E-B74D-94F2-69A3F5B5384A}"/>
              </a:ext>
            </a:extLst>
          </p:cNvPr>
          <p:cNvSpPr txBox="1"/>
          <p:nvPr/>
        </p:nvSpPr>
        <p:spPr>
          <a:xfrm>
            <a:off x="6072807" y="1719471"/>
            <a:ext cx="1749288" cy="646331"/>
          </a:xfrm>
          <a:prstGeom prst="rect">
            <a:avLst/>
          </a:prstGeom>
          <a:solidFill>
            <a:schemeClr val="accent4">
              <a:lumMod val="20000"/>
              <a:lumOff val="80000"/>
            </a:schemeClr>
          </a:solidFill>
        </p:spPr>
        <p:txBody>
          <a:bodyPr wrap="square" rtlCol="0">
            <a:spAutoFit/>
          </a:bodyPr>
          <a:lstStyle/>
          <a:p>
            <a:r>
              <a:rPr lang="en-US" dirty="0"/>
              <a:t>Territories of ‘United States’</a:t>
            </a:r>
          </a:p>
        </p:txBody>
      </p:sp>
      <p:sp>
        <p:nvSpPr>
          <p:cNvPr id="7" name="TextBox 6">
            <a:extLst>
              <a:ext uri="{FF2B5EF4-FFF2-40B4-BE49-F238E27FC236}">
                <a16:creationId xmlns:a16="http://schemas.microsoft.com/office/drawing/2014/main" id="{71604EC5-C765-094A-BAD9-64113C4987DE}"/>
              </a:ext>
            </a:extLst>
          </p:cNvPr>
          <p:cNvSpPr txBox="1"/>
          <p:nvPr/>
        </p:nvSpPr>
        <p:spPr>
          <a:xfrm>
            <a:off x="3452190" y="3044690"/>
            <a:ext cx="1749288" cy="369332"/>
          </a:xfrm>
          <a:prstGeom prst="rect">
            <a:avLst/>
          </a:prstGeom>
          <a:solidFill>
            <a:schemeClr val="accent4">
              <a:lumMod val="20000"/>
              <a:lumOff val="80000"/>
            </a:schemeClr>
          </a:solidFill>
        </p:spPr>
        <p:txBody>
          <a:bodyPr wrap="square" rtlCol="0">
            <a:spAutoFit/>
          </a:bodyPr>
          <a:lstStyle/>
          <a:p>
            <a:r>
              <a:rPr lang="en-US" dirty="0"/>
              <a:t>American West</a:t>
            </a:r>
          </a:p>
        </p:txBody>
      </p:sp>
    </p:spTree>
    <p:extLst>
      <p:ext uri="{BB962C8B-B14F-4D97-AF65-F5344CB8AC3E}">
        <p14:creationId xmlns:p14="http://schemas.microsoft.com/office/powerpoint/2010/main" val="407286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256933" y="421628"/>
            <a:ext cx="8586816" cy="524759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b="1" dirty="0">
                <a:solidFill>
                  <a:srgbClr val="7030A0"/>
                </a:solidFill>
                <a:latin typeface="Comic Sans MS" panose="030F0902030302020204" pitchFamily="66" charset="0"/>
                <a:cs typeface="Arial" panose="020B0604020202020204" pitchFamily="34" charset="0"/>
              </a:rPr>
              <a:t>In this unit, you will focus on three groups of people. </a:t>
            </a:r>
          </a:p>
          <a:p>
            <a:pPr>
              <a:spcBef>
                <a:spcPct val="0"/>
              </a:spcBef>
              <a:buNone/>
            </a:pPr>
            <a:endParaRPr lang="en-US" altLang="en-US" dirty="0">
              <a:solidFill>
                <a:srgbClr val="000000"/>
              </a:solidFill>
              <a:latin typeface="Comic Sans MS" panose="030F0902030302020204" pitchFamily="66" charset="0"/>
              <a:cs typeface="Arial" panose="020B0604020202020204" pitchFamily="34" charset="0"/>
            </a:endParaRPr>
          </a:p>
          <a:p>
            <a:pPr>
              <a:spcBef>
                <a:spcPct val="0"/>
              </a:spcBef>
              <a:buNone/>
            </a:pPr>
            <a:r>
              <a:rPr lang="en-US" altLang="en-US" dirty="0">
                <a:solidFill>
                  <a:srgbClr val="000000"/>
                </a:solidFill>
                <a:latin typeface="Comic Sans MS" panose="030F0902030302020204" pitchFamily="66" charset="0"/>
                <a:cs typeface="Arial" panose="020B0604020202020204" pitchFamily="34" charset="0"/>
              </a:rPr>
              <a:t>Although these groups had very different experiences during the period </a:t>
            </a:r>
            <a:r>
              <a:rPr lang="en-US" altLang="en-US" b="1" dirty="0">
                <a:solidFill>
                  <a:srgbClr val="000000"/>
                </a:solidFill>
                <a:latin typeface="Comic Sans MS" panose="030F0902030302020204" pitchFamily="66" charset="0"/>
                <a:cs typeface="Arial" panose="020B0604020202020204" pitchFamily="34" charset="0"/>
              </a:rPr>
              <a:t>1835-1895</a:t>
            </a:r>
            <a:r>
              <a:rPr lang="en-US" altLang="en-US" dirty="0">
                <a:solidFill>
                  <a:srgbClr val="000000"/>
                </a:solidFill>
                <a:latin typeface="Comic Sans MS" panose="030F0902030302020204" pitchFamily="66" charset="0"/>
                <a:cs typeface="Arial" panose="020B0604020202020204" pitchFamily="34" charset="0"/>
              </a:rPr>
              <a:t>, their lives intersected in several important ways. </a:t>
            </a:r>
          </a:p>
          <a:p>
            <a:pPr>
              <a:spcBef>
                <a:spcPct val="0"/>
              </a:spcBef>
              <a:buNone/>
            </a:pPr>
            <a:endParaRPr lang="en-US" altLang="en-US" sz="1500" dirty="0">
              <a:solidFill>
                <a:srgbClr val="000000"/>
              </a:solidFill>
              <a:latin typeface="Comic Sans MS" panose="030F0902030302020204" pitchFamily="66" charset="0"/>
              <a:cs typeface="Arial" panose="020B0604020202020204" pitchFamily="34" charset="0"/>
            </a:endParaRPr>
          </a:p>
          <a:p>
            <a:pPr>
              <a:spcBef>
                <a:spcPct val="0"/>
              </a:spcBef>
              <a:buNone/>
            </a:pPr>
            <a:r>
              <a:rPr lang="en-US" altLang="en-US" dirty="0">
                <a:solidFill>
                  <a:srgbClr val="000000"/>
                </a:solidFill>
                <a:latin typeface="Comic Sans MS" panose="030F0902030302020204" pitchFamily="66" charset="0"/>
                <a:cs typeface="Arial" panose="020B0604020202020204" pitchFamily="34" charset="0"/>
              </a:rPr>
              <a:t>Each group was significantly affected by the </a:t>
            </a:r>
            <a:r>
              <a:rPr lang="en-US" altLang="en-US" b="1" dirty="0">
                <a:solidFill>
                  <a:srgbClr val="000000"/>
                </a:solidFill>
                <a:latin typeface="Comic Sans MS" panose="030F0902030302020204" pitchFamily="66" charset="0"/>
                <a:cs typeface="Arial" panose="020B0604020202020204" pitchFamily="34" charset="0"/>
              </a:rPr>
              <a:t>westward expansion </a:t>
            </a:r>
            <a:r>
              <a:rPr lang="en-US" altLang="en-US" dirty="0">
                <a:solidFill>
                  <a:srgbClr val="000000"/>
                </a:solidFill>
                <a:latin typeface="Comic Sans MS" panose="030F0902030302020204" pitchFamily="66" charset="0"/>
                <a:cs typeface="Arial" panose="020B0604020202020204" pitchFamily="34" charset="0"/>
              </a:rPr>
              <a:t>that took place after 1800…</a:t>
            </a:r>
          </a:p>
        </p:txBody>
      </p:sp>
    </p:spTree>
    <p:extLst>
      <p:ext uri="{BB962C8B-B14F-4D97-AF65-F5344CB8AC3E}">
        <p14:creationId xmlns:p14="http://schemas.microsoft.com/office/powerpoint/2010/main" val="281190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lains ind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6"/>
            <a:ext cx="3138985" cy="38170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369" y="0"/>
            <a:ext cx="5442631" cy="32353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238" y="4052492"/>
            <a:ext cx="4503761" cy="28055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518897" y="3121423"/>
            <a:ext cx="2401723" cy="1077218"/>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dirty="0">
                <a:solidFill>
                  <a:srgbClr val="000000"/>
                </a:solidFill>
                <a:latin typeface="Comic Sans MS" panose="030F0902030302020204" pitchFamily="66" charset="0"/>
                <a:cs typeface="Arial" panose="020B0604020202020204" pitchFamily="34" charset="0"/>
              </a:rPr>
              <a:t>The </a:t>
            </a:r>
            <a:r>
              <a:rPr lang="en-US" altLang="en-US" b="1" dirty="0">
                <a:solidFill>
                  <a:srgbClr val="000000"/>
                </a:solidFill>
                <a:latin typeface="Comic Sans MS" panose="030F0902030302020204" pitchFamily="66" charset="0"/>
                <a:cs typeface="Arial" panose="020B0604020202020204" pitchFamily="34" charset="0"/>
              </a:rPr>
              <a:t>Plains Indians</a:t>
            </a:r>
            <a:r>
              <a:rPr lang="en-US" altLang="en-US" dirty="0">
                <a:solidFill>
                  <a:srgbClr val="000000"/>
                </a:solidFill>
                <a:latin typeface="Comic Sans MS" panose="030F0902030302020204" pitchFamily="66" charset="0"/>
                <a:cs typeface="Arial" panose="020B0604020202020204" pitchFamily="34" charset="0"/>
              </a:rPr>
              <a:t>.</a:t>
            </a:r>
          </a:p>
        </p:txBody>
      </p:sp>
      <p:sp>
        <p:nvSpPr>
          <p:cNvPr id="3"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3880827" y="2598090"/>
            <a:ext cx="4972177" cy="1077218"/>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dirty="0">
                <a:solidFill>
                  <a:srgbClr val="000000"/>
                </a:solidFill>
                <a:latin typeface="Comic Sans MS" panose="030F0902030302020204" pitchFamily="66" charset="0"/>
                <a:cs typeface="Arial" panose="020B0604020202020204" pitchFamily="34" charset="0"/>
              </a:rPr>
              <a:t>The </a:t>
            </a:r>
            <a:r>
              <a:rPr lang="en-US" altLang="en-US" b="1" dirty="0">
                <a:solidFill>
                  <a:srgbClr val="000000"/>
                </a:solidFill>
                <a:latin typeface="Comic Sans MS" panose="030F0902030302020204" pitchFamily="66" charset="0"/>
                <a:cs typeface="Arial" panose="020B0604020202020204" pitchFamily="34" charset="0"/>
              </a:rPr>
              <a:t>migrants and homesteaders</a:t>
            </a:r>
            <a:r>
              <a:rPr lang="en-US" altLang="en-US" dirty="0">
                <a:solidFill>
                  <a:srgbClr val="000000"/>
                </a:solidFill>
                <a:latin typeface="Comic Sans MS" panose="030F0902030302020204" pitchFamily="66" charset="0"/>
                <a:cs typeface="Arial" panose="020B0604020202020204" pitchFamily="34" charset="0"/>
              </a:rPr>
              <a:t>.</a:t>
            </a:r>
          </a:p>
        </p:txBody>
      </p:sp>
      <p:sp>
        <p:nvSpPr>
          <p:cNvPr id="5" name="TextBox 1">
            <a:extLst>
              <a:ext uri="{FF2B5EF4-FFF2-40B4-BE49-F238E27FC236}">
                <a16:creationId xmlns:a16="http://schemas.microsoft.com/office/drawing/2014/main" id="{3BDBB066-033F-FE49-BCF1-AC1D269DE32B}"/>
              </a:ext>
            </a:extLst>
          </p:cNvPr>
          <p:cNvSpPr txBox="1">
            <a:spLocks noChangeArrowheads="1"/>
          </p:cNvSpPr>
          <p:nvPr/>
        </p:nvSpPr>
        <p:spPr bwMode="auto">
          <a:xfrm>
            <a:off x="1201002" y="4943227"/>
            <a:ext cx="3875965" cy="1077218"/>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dirty="0">
                <a:solidFill>
                  <a:srgbClr val="000000"/>
                </a:solidFill>
                <a:latin typeface="Comic Sans MS" panose="030F0902030302020204" pitchFamily="66" charset="0"/>
                <a:cs typeface="Arial" panose="020B0604020202020204" pitchFamily="34" charset="0"/>
              </a:rPr>
              <a:t>The </a:t>
            </a:r>
            <a:r>
              <a:rPr lang="en-US" altLang="en-US" b="1" dirty="0">
                <a:solidFill>
                  <a:srgbClr val="000000"/>
                </a:solidFill>
                <a:latin typeface="Comic Sans MS" panose="030F0902030302020204" pitchFamily="66" charset="0"/>
                <a:cs typeface="Arial" panose="020B0604020202020204" pitchFamily="34" charset="0"/>
              </a:rPr>
              <a:t>cowboys and cattle ranchers</a:t>
            </a:r>
            <a:r>
              <a:rPr lang="en-US" altLang="en-US" dirty="0">
                <a:solidFill>
                  <a:srgbClr val="000000"/>
                </a:solidFill>
                <a:latin typeface="Comic Sans MS" panose="030F0902030302020204" pitchFamily="66" charset="0"/>
                <a:cs typeface="Arial" panose="020B0604020202020204" pitchFamily="34" charset="0"/>
              </a:rPr>
              <a:t>.</a:t>
            </a:r>
          </a:p>
        </p:txBody>
      </p:sp>
    </p:spTree>
    <p:extLst>
      <p:ext uri="{BB962C8B-B14F-4D97-AF65-F5344CB8AC3E}">
        <p14:creationId xmlns:p14="http://schemas.microsoft.com/office/powerpoint/2010/main" val="30979916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3625</TotalTime>
  <Words>2435</Words>
  <Application>Microsoft Macintosh PowerPoint</Application>
  <PresentationFormat>On-screen Show (4:3)</PresentationFormat>
  <Paragraphs>149</Paragraphs>
  <Slides>21</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MS PGothic</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300</cp:revision>
  <dcterms:created xsi:type="dcterms:W3CDTF">2019-04-28T07:53:08Z</dcterms:created>
  <dcterms:modified xsi:type="dcterms:W3CDTF">2019-07-25T06:16:35Z</dcterms:modified>
</cp:coreProperties>
</file>