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0" r:id="rId2"/>
    <p:sldId id="257" r:id="rId3"/>
    <p:sldId id="259" r:id="rId4"/>
    <p:sldId id="262" r:id="rId5"/>
    <p:sldId id="258" r:id="rId6"/>
    <p:sldId id="260" r:id="rId7"/>
    <p:sldId id="261" r:id="rId8"/>
    <p:sldId id="263" r:id="rId9"/>
    <p:sldId id="264" r:id="rId10"/>
    <p:sldId id="272" r:id="rId11"/>
    <p:sldId id="266" r:id="rId12"/>
    <p:sldId id="268" r:id="rId13"/>
    <p:sldId id="270" r:id="rId14"/>
    <p:sldId id="273" r:id="rId15"/>
    <p:sldId id="274" r:id="rId16"/>
    <p:sldId id="275" r:id="rId17"/>
    <p:sldId id="276" r:id="rId18"/>
    <p:sldId id="277" r:id="rId19"/>
    <p:sldId id="278" r:id="rId20"/>
    <p:sldId id="279" r:id="rId21"/>
  </p:sldIdLst>
  <p:sldSz cx="9144000" cy="6858000" type="screen4x3"/>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borah Armstrong" initials="D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70" d="100"/>
          <a:sy n="70" d="100"/>
        </p:scale>
        <p:origin x="-82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3-27T09:38:59.449" idx="1">
    <p:pos x="2194" y="2018"/>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a:lvl1pPr>
          </a:lstStyle>
          <a:p>
            <a:fld id="{850D3BCE-50EF-4703-B060-21D1BCF6D850}" type="datetimeFigureOut">
              <a:rPr lang="en-GB" smtClean="0"/>
              <a:t>23/01/2015</a:t>
            </a:fld>
            <a:endParaRPr lang="en-GB"/>
          </a:p>
        </p:txBody>
      </p:sp>
      <p:sp>
        <p:nvSpPr>
          <p:cNvPr id="4" name="Slide Image Placehold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24202"/>
            <a:ext cx="5486400" cy="447556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a:lvl1pPr>
          </a:lstStyle>
          <a:p>
            <a:fld id="{D0C40923-7CE8-444C-B79C-05A5CD629D84}" type="slidenum">
              <a:rPr lang="en-GB" smtClean="0"/>
              <a:t>‹#›</a:t>
            </a:fld>
            <a:endParaRPr lang="en-GB"/>
          </a:p>
        </p:txBody>
      </p:sp>
    </p:spTree>
    <p:extLst>
      <p:ext uri="{BB962C8B-B14F-4D97-AF65-F5344CB8AC3E}">
        <p14:creationId xmlns:p14="http://schemas.microsoft.com/office/powerpoint/2010/main" val="189194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6388" name="Slide Number Placeholder 3"/>
          <p:cNvSpPr txBox="1">
            <a:spLocks noGrp="1"/>
          </p:cNvSpPr>
          <p:nvPr/>
        </p:nvSpPr>
        <p:spPr bwMode="auto">
          <a:xfrm>
            <a:off x="3884613" y="9446678"/>
            <a:ext cx="2971800" cy="4972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D291B466-C7CF-4B96-938C-5D1C109EE750}" type="slidenum">
              <a:rPr lang="en-US" altLang="en-US"/>
              <a:pPr algn="r" eaLnBrk="1" hangingPunct="1">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lvl1pPr defTabSz="874857" eaLnBrk="0" hangingPunct="0">
              <a:defRPr sz="2200">
                <a:solidFill>
                  <a:schemeClr val="tx1"/>
                </a:solidFill>
                <a:latin typeface="Comic Sans MS" pitchFamily="66" charset="0"/>
              </a:defRPr>
            </a:lvl1pPr>
            <a:lvl2pPr marL="685817" indent="-263776" defTabSz="874857" eaLnBrk="0" hangingPunct="0">
              <a:defRPr sz="2200">
                <a:solidFill>
                  <a:schemeClr val="tx1"/>
                </a:solidFill>
                <a:latin typeface="Comic Sans MS" pitchFamily="66" charset="0"/>
              </a:defRPr>
            </a:lvl2pPr>
            <a:lvl3pPr marL="1055103" indent="-211021" defTabSz="874857" eaLnBrk="0" hangingPunct="0">
              <a:defRPr sz="2200">
                <a:solidFill>
                  <a:schemeClr val="tx1"/>
                </a:solidFill>
                <a:latin typeface="Comic Sans MS" pitchFamily="66" charset="0"/>
              </a:defRPr>
            </a:lvl3pPr>
            <a:lvl4pPr marL="1477145" indent="-211021" defTabSz="874857" eaLnBrk="0" hangingPunct="0">
              <a:defRPr sz="2200">
                <a:solidFill>
                  <a:schemeClr val="tx1"/>
                </a:solidFill>
                <a:latin typeface="Comic Sans MS" pitchFamily="66" charset="0"/>
              </a:defRPr>
            </a:lvl4pPr>
            <a:lvl5pPr marL="1899186" indent="-211021" defTabSz="874857" eaLnBrk="0" hangingPunct="0">
              <a:defRPr sz="2200">
                <a:solidFill>
                  <a:schemeClr val="tx1"/>
                </a:solidFill>
                <a:latin typeface="Comic Sans MS" pitchFamily="66" charset="0"/>
              </a:defRPr>
            </a:lvl5pPr>
            <a:lvl6pPr marL="2321227" indent="-211021" defTabSz="874857" eaLnBrk="0" fontAlgn="base" hangingPunct="0">
              <a:spcBef>
                <a:spcPct val="0"/>
              </a:spcBef>
              <a:spcAft>
                <a:spcPct val="0"/>
              </a:spcAft>
              <a:defRPr sz="2200">
                <a:solidFill>
                  <a:schemeClr val="tx1"/>
                </a:solidFill>
                <a:latin typeface="Comic Sans MS" pitchFamily="66" charset="0"/>
              </a:defRPr>
            </a:lvl6pPr>
            <a:lvl7pPr marL="2743269" indent="-211021" defTabSz="874857" eaLnBrk="0" fontAlgn="base" hangingPunct="0">
              <a:spcBef>
                <a:spcPct val="0"/>
              </a:spcBef>
              <a:spcAft>
                <a:spcPct val="0"/>
              </a:spcAft>
              <a:defRPr sz="2200">
                <a:solidFill>
                  <a:schemeClr val="tx1"/>
                </a:solidFill>
                <a:latin typeface="Comic Sans MS" pitchFamily="66" charset="0"/>
              </a:defRPr>
            </a:lvl7pPr>
            <a:lvl8pPr marL="3165310" indent="-211021" defTabSz="874857" eaLnBrk="0" fontAlgn="base" hangingPunct="0">
              <a:spcBef>
                <a:spcPct val="0"/>
              </a:spcBef>
              <a:spcAft>
                <a:spcPct val="0"/>
              </a:spcAft>
              <a:defRPr sz="2200">
                <a:solidFill>
                  <a:schemeClr val="tx1"/>
                </a:solidFill>
                <a:latin typeface="Comic Sans MS" pitchFamily="66" charset="0"/>
              </a:defRPr>
            </a:lvl8pPr>
            <a:lvl9pPr marL="3587351" indent="-211021" defTabSz="874857" eaLnBrk="0" fontAlgn="base" hangingPunct="0">
              <a:spcBef>
                <a:spcPct val="0"/>
              </a:spcBef>
              <a:spcAft>
                <a:spcPct val="0"/>
              </a:spcAft>
              <a:defRPr sz="2200">
                <a:solidFill>
                  <a:schemeClr val="tx1"/>
                </a:solidFill>
                <a:latin typeface="Comic Sans MS" pitchFamily="66" charset="0"/>
              </a:defRPr>
            </a:lvl9pPr>
          </a:lstStyle>
          <a:p>
            <a:pPr eaLnBrk="1" hangingPunct="1"/>
            <a:r>
              <a:rPr lang="en-GB" altLang="en-US" sz="1100">
                <a:latin typeface="Times New Roman" pitchFamily="18" charset="0"/>
              </a:rPr>
              <a:t>Riccall Mystery</a:t>
            </a:r>
          </a:p>
        </p:txBody>
      </p:sp>
      <p:sp>
        <p:nvSpPr>
          <p:cNvPr id="24579" name="Rectangle 3"/>
          <p:cNvSpPr>
            <a:spLocks noGrp="1" noChangeArrowheads="1"/>
          </p:cNvSpPr>
          <p:nvPr>
            <p:ph type="dt" sz="quarter" idx="1"/>
          </p:nvPr>
        </p:nvSpPr>
        <p:spPr>
          <a:noFill/>
        </p:spPr>
        <p:txBody>
          <a:bodyPr/>
          <a:lstStyle>
            <a:lvl1pPr defTabSz="874857" eaLnBrk="0" hangingPunct="0">
              <a:defRPr sz="2200">
                <a:solidFill>
                  <a:schemeClr val="tx1"/>
                </a:solidFill>
                <a:latin typeface="Comic Sans MS" pitchFamily="66" charset="0"/>
              </a:defRPr>
            </a:lvl1pPr>
            <a:lvl2pPr marL="685817" indent="-263776" defTabSz="874857" eaLnBrk="0" hangingPunct="0">
              <a:defRPr sz="2200">
                <a:solidFill>
                  <a:schemeClr val="tx1"/>
                </a:solidFill>
                <a:latin typeface="Comic Sans MS" pitchFamily="66" charset="0"/>
              </a:defRPr>
            </a:lvl2pPr>
            <a:lvl3pPr marL="1055103" indent="-211021" defTabSz="874857" eaLnBrk="0" hangingPunct="0">
              <a:defRPr sz="2200">
                <a:solidFill>
                  <a:schemeClr val="tx1"/>
                </a:solidFill>
                <a:latin typeface="Comic Sans MS" pitchFamily="66" charset="0"/>
              </a:defRPr>
            </a:lvl3pPr>
            <a:lvl4pPr marL="1477145" indent="-211021" defTabSz="874857" eaLnBrk="0" hangingPunct="0">
              <a:defRPr sz="2200">
                <a:solidFill>
                  <a:schemeClr val="tx1"/>
                </a:solidFill>
                <a:latin typeface="Comic Sans MS" pitchFamily="66" charset="0"/>
              </a:defRPr>
            </a:lvl4pPr>
            <a:lvl5pPr marL="1899186" indent="-211021" defTabSz="874857" eaLnBrk="0" hangingPunct="0">
              <a:defRPr sz="2200">
                <a:solidFill>
                  <a:schemeClr val="tx1"/>
                </a:solidFill>
                <a:latin typeface="Comic Sans MS" pitchFamily="66" charset="0"/>
              </a:defRPr>
            </a:lvl5pPr>
            <a:lvl6pPr marL="2321227" indent="-211021" defTabSz="874857" eaLnBrk="0" fontAlgn="base" hangingPunct="0">
              <a:spcBef>
                <a:spcPct val="0"/>
              </a:spcBef>
              <a:spcAft>
                <a:spcPct val="0"/>
              </a:spcAft>
              <a:defRPr sz="2200">
                <a:solidFill>
                  <a:schemeClr val="tx1"/>
                </a:solidFill>
                <a:latin typeface="Comic Sans MS" pitchFamily="66" charset="0"/>
              </a:defRPr>
            </a:lvl6pPr>
            <a:lvl7pPr marL="2743269" indent="-211021" defTabSz="874857" eaLnBrk="0" fontAlgn="base" hangingPunct="0">
              <a:spcBef>
                <a:spcPct val="0"/>
              </a:spcBef>
              <a:spcAft>
                <a:spcPct val="0"/>
              </a:spcAft>
              <a:defRPr sz="2200">
                <a:solidFill>
                  <a:schemeClr val="tx1"/>
                </a:solidFill>
                <a:latin typeface="Comic Sans MS" pitchFamily="66" charset="0"/>
              </a:defRPr>
            </a:lvl7pPr>
            <a:lvl8pPr marL="3165310" indent="-211021" defTabSz="874857" eaLnBrk="0" fontAlgn="base" hangingPunct="0">
              <a:spcBef>
                <a:spcPct val="0"/>
              </a:spcBef>
              <a:spcAft>
                <a:spcPct val="0"/>
              </a:spcAft>
              <a:defRPr sz="2200">
                <a:solidFill>
                  <a:schemeClr val="tx1"/>
                </a:solidFill>
                <a:latin typeface="Comic Sans MS" pitchFamily="66" charset="0"/>
              </a:defRPr>
            </a:lvl8pPr>
            <a:lvl9pPr marL="3587351" indent="-211021" defTabSz="874857" eaLnBrk="0" fontAlgn="base" hangingPunct="0">
              <a:spcBef>
                <a:spcPct val="0"/>
              </a:spcBef>
              <a:spcAft>
                <a:spcPct val="0"/>
              </a:spcAft>
              <a:defRPr sz="2200">
                <a:solidFill>
                  <a:schemeClr val="tx1"/>
                </a:solidFill>
                <a:latin typeface="Comic Sans MS" pitchFamily="66" charset="0"/>
              </a:defRPr>
            </a:lvl9pPr>
          </a:lstStyle>
          <a:p>
            <a:pPr eaLnBrk="1" hangingPunct="1"/>
            <a:fld id="{30057B16-FEDB-4310-8C93-2C2E2173F34D}" type="datetime6">
              <a:rPr lang="en-GB" altLang="en-US" sz="1100">
                <a:latin typeface="Times New Roman" pitchFamily="18" charset="0"/>
              </a:rPr>
              <a:pPr eaLnBrk="1" hangingPunct="1"/>
              <a:t>January 15</a:t>
            </a:fld>
            <a:endParaRPr lang="en-GB" altLang="en-US" sz="1100">
              <a:latin typeface="Times New Roman" pitchFamily="18" charset="0"/>
            </a:endParaRPr>
          </a:p>
        </p:txBody>
      </p:sp>
      <p:sp>
        <p:nvSpPr>
          <p:cNvPr id="24580" name="Rectangle 6"/>
          <p:cNvSpPr>
            <a:spLocks noGrp="1" noChangeArrowheads="1"/>
          </p:cNvSpPr>
          <p:nvPr>
            <p:ph type="ftr" sz="quarter" idx="4"/>
          </p:nvPr>
        </p:nvSpPr>
        <p:spPr>
          <a:noFill/>
        </p:spPr>
        <p:txBody>
          <a:bodyPr/>
          <a:lstStyle>
            <a:lvl1pPr defTabSz="874857" eaLnBrk="0" hangingPunct="0">
              <a:defRPr sz="2200">
                <a:solidFill>
                  <a:schemeClr val="tx1"/>
                </a:solidFill>
                <a:latin typeface="Comic Sans MS" pitchFamily="66" charset="0"/>
              </a:defRPr>
            </a:lvl1pPr>
            <a:lvl2pPr marL="685817" indent="-263776" defTabSz="874857" eaLnBrk="0" hangingPunct="0">
              <a:defRPr sz="2200">
                <a:solidFill>
                  <a:schemeClr val="tx1"/>
                </a:solidFill>
                <a:latin typeface="Comic Sans MS" pitchFamily="66" charset="0"/>
              </a:defRPr>
            </a:lvl2pPr>
            <a:lvl3pPr marL="1055103" indent="-211021" defTabSz="874857" eaLnBrk="0" hangingPunct="0">
              <a:defRPr sz="2200">
                <a:solidFill>
                  <a:schemeClr val="tx1"/>
                </a:solidFill>
                <a:latin typeface="Comic Sans MS" pitchFamily="66" charset="0"/>
              </a:defRPr>
            </a:lvl3pPr>
            <a:lvl4pPr marL="1477145" indent="-211021" defTabSz="874857" eaLnBrk="0" hangingPunct="0">
              <a:defRPr sz="2200">
                <a:solidFill>
                  <a:schemeClr val="tx1"/>
                </a:solidFill>
                <a:latin typeface="Comic Sans MS" pitchFamily="66" charset="0"/>
              </a:defRPr>
            </a:lvl4pPr>
            <a:lvl5pPr marL="1899186" indent="-211021" defTabSz="874857" eaLnBrk="0" hangingPunct="0">
              <a:defRPr sz="2200">
                <a:solidFill>
                  <a:schemeClr val="tx1"/>
                </a:solidFill>
                <a:latin typeface="Comic Sans MS" pitchFamily="66" charset="0"/>
              </a:defRPr>
            </a:lvl5pPr>
            <a:lvl6pPr marL="2321227" indent="-211021" defTabSz="874857" eaLnBrk="0" fontAlgn="base" hangingPunct="0">
              <a:spcBef>
                <a:spcPct val="0"/>
              </a:spcBef>
              <a:spcAft>
                <a:spcPct val="0"/>
              </a:spcAft>
              <a:defRPr sz="2200">
                <a:solidFill>
                  <a:schemeClr val="tx1"/>
                </a:solidFill>
                <a:latin typeface="Comic Sans MS" pitchFamily="66" charset="0"/>
              </a:defRPr>
            </a:lvl6pPr>
            <a:lvl7pPr marL="2743269" indent="-211021" defTabSz="874857" eaLnBrk="0" fontAlgn="base" hangingPunct="0">
              <a:spcBef>
                <a:spcPct val="0"/>
              </a:spcBef>
              <a:spcAft>
                <a:spcPct val="0"/>
              </a:spcAft>
              <a:defRPr sz="2200">
                <a:solidFill>
                  <a:schemeClr val="tx1"/>
                </a:solidFill>
                <a:latin typeface="Comic Sans MS" pitchFamily="66" charset="0"/>
              </a:defRPr>
            </a:lvl7pPr>
            <a:lvl8pPr marL="3165310" indent="-211021" defTabSz="874857" eaLnBrk="0" fontAlgn="base" hangingPunct="0">
              <a:spcBef>
                <a:spcPct val="0"/>
              </a:spcBef>
              <a:spcAft>
                <a:spcPct val="0"/>
              </a:spcAft>
              <a:defRPr sz="2200">
                <a:solidFill>
                  <a:schemeClr val="tx1"/>
                </a:solidFill>
                <a:latin typeface="Comic Sans MS" pitchFamily="66" charset="0"/>
              </a:defRPr>
            </a:lvl8pPr>
            <a:lvl9pPr marL="3587351" indent="-211021" defTabSz="874857" eaLnBrk="0" fontAlgn="base" hangingPunct="0">
              <a:spcBef>
                <a:spcPct val="0"/>
              </a:spcBef>
              <a:spcAft>
                <a:spcPct val="0"/>
              </a:spcAft>
              <a:defRPr sz="2200">
                <a:solidFill>
                  <a:schemeClr val="tx1"/>
                </a:solidFill>
                <a:latin typeface="Comic Sans MS" pitchFamily="66" charset="0"/>
              </a:defRPr>
            </a:lvl9pPr>
          </a:lstStyle>
          <a:p>
            <a:pPr eaLnBrk="1" hangingPunct="1"/>
            <a:r>
              <a:rPr lang="en-GB" altLang="en-US" sz="1100">
                <a:latin typeface="Times New Roman" pitchFamily="18" charset="0"/>
              </a:rPr>
              <a:t>Ian Dawson © 2009 - www.thinkinghistory.co.uk</a:t>
            </a:r>
          </a:p>
        </p:txBody>
      </p:sp>
      <p:sp>
        <p:nvSpPr>
          <p:cNvPr id="24581" name="Rectangle 7"/>
          <p:cNvSpPr>
            <a:spLocks noGrp="1" noChangeArrowheads="1"/>
          </p:cNvSpPr>
          <p:nvPr>
            <p:ph type="sldNum" sz="quarter" idx="5"/>
          </p:nvPr>
        </p:nvSpPr>
        <p:spPr>
          <a:noFill/>
        </p:spPr>
        <p:txBody>
          <a:bodyPr/>
          <a:lstStyle>
            <a:lvl1pPr defTabSz="874857" eaLnBrk="0" hangingPunct="0">
              <a:defRPr sz="2200">
                <a:solidFill>
                  <a:schemeClr val="tx1"/>
                </a:solidFill>
                <a:latin typeface="Comic Sans MS" pitchFamily="66" charset="0"/>
              </a:defRPr>
            </a:lvl1pPr>
            <a:lvl2pPr marL="685817" indent="-263776" defTabSz="874857" eaLnBrk="0" hangingPunct="0">
              <a:defRPr sz="2200">
                <a:solidFill>
                  <a:schemeClr val="tx1"/>
                </a:solidFill>
                <a:latin typeface="Comic Sans MS" pitchFamily="66" charset="0"/>
              </a:defRPr>
            </a:lvl2pPr>
            <a:lvl3pPr marL="1055103" indent="-211021" defTabSz="874857" eaLnBrk="0" hangingPunct="0">
              <a:defRPr sz="2200">
                <a:solidFill>
                  <a:schemeClr val="tx1"/>
                </a:solidFill>
                <a:latin typeface="Comic Sans MS" pitchFamily="66" charset="0"/>
              </a:defRPr>
            </a:lvl3pPr>
            <a:lvl4pPr marL="1477145" indent="-211021" defTabSz="874857" eaLnBrk="0" hangingPunct="0">
              <a:defRPr sz="2200">
                <a:solidFill>
                  <a:schemeClr val="tx1"/>
                </a:solidFill>
                <a:latin typeface="Comic Sans MS" pitchFamily="66" charset="0"/>
              </a:defRPr>
            </a:lvl4pPr>
            <a:lvl5pPr marL="1899186" indent="-211021" defTabSz="874857" eaLnBrk="0" hangingPunct="0">
              <a:defRPr sz="2200">
                <a:solidFill>
                  <a:schemeClr val="tx1"/>
                </a:solidFill>
                <a:latin typeface="Comic Sans MS" pitchFamily="66" charset="0"/>
              </a:defRPr>
            </a:lvl5pPr>
            <a:lvl6pPr marL="2321227" indent="-211021" defTabSz="874857" eaLnBrk="0" fontAlgn="base" hangingPunct="0">
              <a:spcBef>
                <a:spcPct val="0"/>
              </a:spcBef>
              <a:spcAft>
                <a:spcPct val="0"/>
              </a:spcAft>
              <a:defRPr sz="2200">
                <a:solidFill>
                  <a:schemeClr val="tx1"/>
                </a:solidFill>
                <a:latin typeface="Comic Sans MS" pitchFamily="66" charset="0"/>
              </a:defRPr>
            </a:lvl6pPr>
            <a:lvl7pPr marL="2743269" indent="-211021" defTabSz="874857" eaLnBrk="0" fontAlgn="base" hangingPunct="0">
              <a:spcBef>
                <a:spcPct val="0"/>
              </a:spcBef>
              <a:spcAft>
                <a:spcPct val="0"/>
              </a:spcAft>
              <a:defRPr sz="2200">
                <a:solidFill>
                  <a:schemeClr val="tx1"/>
                </a:solidFill>
                <a:latin typeface="Comic Sans MS" pitchFamily="66" charset="0"/>
              </a:defRPr>
            </a:lvl7pPr>
            <a:lvl8pPr marL="3165310" indent="-211021" defTabSz="874857" eaLnBrk="0" fontAlgn="base" hangingPunct="0">
              <a:spcBef>
                <a:spcPct val="0"/>
              </a:spcBef>
              <a:spcAft>
                <a:spcPct val="0"/>
              </a:spcAft>
              <a:defRPr sz="2200">
                <a:solidFill>
                  <a:schemeClr val="tx1"/>
                </a:solidFill>
                <a:latin typeface="Comic Sans MS" pitchFamily="66" charset="0"/>
              </a:defRPr>
            </a:lvl8pPr>
            <a:lvl9pPr marL="3587351" indent="-211021" defTabSz="874857" eaLnBrk="0" fontAlgn="base" hangingPunct="0">
              <a:spcBef>
                <a:spcPct val="0"/>
              </a:spcBef>
              <a:spcAft>
                <a:spcPct val="0"/>
              </a:spcAft>
              <a:defRPr sz="2200">
                <a:solidFill>
                  <a:schemeClr val="tx1"/>
                </a:solidFill>
                <a:latin typeface="Comic Sans MS" pitchFamily="66" charset="0"/>
              </a:defRPr>
            </a:lvl9pPr>
          </a:lstStyle>
          <a:p>
            <a:pPr eaLnBrk="1" hangingPunct="1"/>
            <a:fld id="{695E41E4-ADC4-457D-B8AC-0A3742642BF4}" type="slidenum">
              <a:rPr lang="en-GB" altLang="en-US" sz="1100">
                <a:latin typeface="Times New Roman" pitchFamily="18" charset="0"/>
              </a:rPr>
              <a:pPr eaLnBrk="1" hangingPunct="1"/>
              <a:t>3</a:t>
            </a:fld>
            <a:endParaRPr lang="en-GB" altLang="en-US" sz="1100">
              <a:latin typeface="Times New Roman" pitchFamily="18" charset="0"/>
            </a:endParaRPr>
          </a:p>
        </p:txBody>
      </p:sp>
      <p:sp>
        <p:nvSpPr>
          <p:cNvPr id="24582" name="Rectangle 2"/>
          <p:cNvSpPr>
            <a:spLocks noChangeArrowheads="1" noTextEdit="1"/>
          </p:cNvSpPr>
          <p:nvPr>
            <p:ph type="sldImg"/>
          </p:nvPr>
        </p:nvSpPr>
        <p:spPr>
          <a:xfrm>
            <a:off x="942975" y="746125"/>
            <a:ext cx="4972050" cy="3730625"/>
          </a:xfrm>
          <a:ln/>
        </p:spPr>
      </p:sp>
      <p:sp>
        <p:nvSpPr>
          <p:cNvPr id="24583"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24E54A3-FEB1-42E8-8975-EAEC95B33B1A}"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30451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4E54A3-FEB1-42E8-8975-EAEC95B33B1A}"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4271127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4E54A3-FEB1-42E8-8975-EAEC95B33B1A}"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1195258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4E54A3-FEB1-42E8-8975-EAEC95B33B1A}"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4067865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4E54A3-FEB1-42E8-8975-EAEC95B33B1A}"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1245770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24E54A3-FEB1-42E8-8975-EAEC95B33B1A}"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2908939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24E54A3-FEB1-42E8-8975-EAEC95B33B1A}" type="datetimeFigureOut">
              <a:rPr lang="en-GB" smtClean="0"/>
              <a:t>23/01/2015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1458267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24E54A3-FEB1-42E8-8975-EAEC95B33B1A}" type="datetimeFigureOut">
              <a:rPr lang="en-GB" smtClean="0"/>
              <a:t>23/01/2015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98865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4E54A3-FEB1-42E8-8975-EAEC95B33B1A}" type="datetimeFigureOut">
              <a:rPr lang="en-GB" smtClean="0"/>
              <a:t>23/01/2015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1528144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4E54A3-FEB1-42E8-8975-EAEC95B33B1A}"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1313284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4E54A3-FEB1-42E8-8975-EAEC95B33B1A}"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61061A-E3D6-42DD-A73A-DBFFCFF2FE47}" type="slidenum">
              <a:rPr lang="en-GB" smtClean="0"/>
              <a:t>‹#›</a:t>
            </a:fld>
            <a:endParaRPr lang="en-GB"/>
          </a:p>
        </p:txBody>
      </p:sp>
    </p:spTree>
    <p:extLst>
      <p:ext uri="{BB962C8B-B14F-4D97-AF65-F5344CB8AC3E}">
        <p14:creationId xmlns:p14="http://schemas.microsoft.com/office/powerpoint/2010/main" val="2389814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4E54A3-FEB1-42E8-8975-EAEC95B33B1A}" type="datetimeFigureOut">
              <a:rPr lang="en-GB" smtClean="0"/>
              <a:t>23/01/2015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61061A-E3D6-42DD-A73A-DBFFCFF2FE47}" type="slidenum">
              <a:rPr lang="en-GB" smtClean="0"/>
              <a:t>‹#›</a:t>
            </a:fld>
            <a:endParaRPr lang="en-GB"/>
          </a:p>
        </p:txBody>
      </p:sp>
    </p:spTree>
    <p:extLst>
      <p:ext uri="{BB962C8B-B14F-4D97-AF65-F5344CB8AC3E}">
        <p14:creationId xmlns:p14="http://schemas.microsoft.com/office/powerpoint/2010/main" val="342255558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istoryresourcecupboard.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comments" Target="../comments/commen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1"/>
          <p:cNvSpPr>
            <a:spLocks noGrp="1"/>
          </p:cNvSpPr>
          <p:nvPr>
            <p:ph type="ctrTitle" idx="4294967295"/>
          </p:nvPr>
        </p:nvSpPr>
        <p:spPr>
          <a:xfrm>
            <a:off x="452438" y="3501008"/>
            <a:ext cx="8259762" cy="2355850"/>
          </a:xfrm>
        </p:spPr>
        <p:txBody>
          <a:bodyPr>
            <a:normAutofit/>
          </a:bodyPr>
          <a:lstStyle/>
          <a:p>
            <a:r>
              <a:rPr lang="en-US" dirty="0" smtClean="0">
                <a:latin typeface="Comic Sans MS"/>
                <a:cs typeface="Comic Sans MS"/>
              </a:rPr>
              <a:t>The mystery of the </a:t>
            </a:r>
            <a:r>
              <a:rPr lang="en-GB" dirty="0" smtClean="0">
                <a:latin typeface="Comic Sans MS" panose="030F0702030302020204" pitchFamily="66" charset="0"/>
              </a:rPr>
              <a:t> Loughshinny skeletons</a:t>
            </a:r>
            <a:r>
              <a:rPr lang="en-US" dirty="0" smtClean="0">
                <a:latin typeface="Comic Sans MS"/>
                <a:cs typeface="Comic Sans MS"/>
              </a:rPr>
              <a:t> </a:t>
            </a:r>
            <a:r>
              <a:rPr lang="en-US" dirty="0">
                <a:latin typeface="Comic Sans MS"/>
                <a:cs typeface="Comic Sans MS"/>
              </a:rPr>
              <a:t/>
            </a:r>
            <a:br>
              <a:rPr lang="en-US" dirty="0">
                <a:latin typeface="Comic Sans MS"/>
                <a:cs typeface="Comic Sans MS"/>
              </a:rPr>
            </a:br>
            <a:r>
              <a:rPr lang="en-GB" altLang="en-US" dirty="0" smtClean="0">
                <a:latin typeface="Comic Sans MS"/>
                <a:cs typeface="Comic Sans MS"/>
              </a:rPr>
              <a:t> </a:t>
            </a:r>
            <a:endParaRPr lang="en-US" altLang="en-US" dirty="0" smtClean="0">
              <a:latin typeface="Comic Sans MS"/>
              <a:cs typeface="Comic Sans MS"/>
            </a:endParaRPr>
          </a:p>
        </p:txBody>
      </p:sp>
      <p:sp>
        <p:nvSpPr>
          <p:cNvPr id="2051" name="TextBox 9"/>
          <p:cNvSpPr txBox="1">
            <a:spLocks noChangeArrowheads="1"/>
          </p:cNvSpPr>
          <p:nvPr/>
        </p:nvSpPr>
        <p:spPr bwMode="auto">
          <a:xfrm>
            <a:off x="2771775" y="6213475"/>
            <a:ext cx="39608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a:latin typeface="Calibri" pitchFamily="34" charset="0"/>
                <a:hlinkClick r:id="rId3"/>
              </a:rPr>
              <a:t>www.historyresourcecupboard.com</a:t>
            </a:r>
            <a:endParaRPr lang="en-US" altLang="en-US" sz="1600">
              <a:latin typeface="Calibri" pitchFamily="34" charset="0"/>
            </a:endParaRPr>
          </a:p>
          <a:p>
            <a:pPr eaLnBrk="1" hangingPunct="1">
              <a:spcBef>
                <a:spcPct val="0"/>
              </a:spcBef>
              <a:buFontTx/>
              <a:buNone/>
            </a:pPr>
            <a:endParaRPr lang="en-US" altLang="en-US" sz="1600">
              <a:latin typeface="Calibri" pitchFamily="34" charset="0"/>
            </a:endParaRPr>
          </a:p>
        </p:txBody>
      </p:sp>
      <p:pic>
        <p:nvPicPr>
          <p:cNvPr id="8" name="Picture 7" descr="banner_1024.jpg"/>
          <p:cNvPicPr>
            <a:picLocks noChangeAspect="1"/>
          </p:cNvPicPr>
          <p:nvPr/>
        </p:nvPicPr>
        <p:blipFill>
          <a:blip r:embed="rId4"/>
          <a:stretch>
            <a:fillRect/>
          </a:stretch>
        </p:blipFill>
        <p:spPr>
          <a:xfrm>
            <a:off x="0" y="0"/>
            <a:ext cx="9164638" cy="3006725"/>
          </a:xfrm>
          <a:prstGeom prst="rect">
            <a:avLst/>
          </a:prstGeom>
          <a:ln>
            <a:solidFill>
              <a:schemeClr val="bg1">
                <a:lumMod val="85000"/>
              </a:schemeClr>
            </a:solidFill>
          </a:ln>
        </p:spPr>
      </p:pic>
    </p:spTree>
    <p:extLst>
      <p:ext uri="{BB962C8B-B14F-4D97-AF65-F5344CB8AC3E}">
        <p14:creationId xmlns:p14="http://schemas.microsoft.com/office/powerpoint/2010/main" val="1219364187"/>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751486"/>
            <a:ext cx="6840760" cy="5016758"/>
          </a:xfrm>
          <a:prstGeom prst="rect">
            <a:avLst/>
          </a:prstGeom>
          <a:noFill/>
        </p:spPr>
        <p:txBody>
          <a:bodyPr wrap="square" rtlCol="0">
            <a:spAutoFit/>
          </a:bodyPr>
          <a:lstStyle/>
          <a:p>
            <a:pPr algn="ctr"/>
            <a:r>
              <a:rPr lang="en-GB" sz="8000" dirty="0" smtClean="0">
                <a:latin typeface="Comic Sans MS" panose="030F0702030302020204" pitchFamily="66" charset="0"/>
              </a:rPr>
              <a:t>Do you agree or disagree with our Irish historian?</a:t>
            </a:r>
            <a:endParaRPr lang="en-GB" sz="8000" dirty="0">
              <a:latin typeface="Comic Sans MS" panose="030F0702030302020204" pitchFamily="66" charset="0"/>
            </a:endParaRPr>
          </a:p>
        </p:txBody>
      </p:sp>
    </p:spTree>
    <p:extLst>
      <p:ext uri="{BB962C8B-B14F-4D97-AF65-F5344CB8AC3E}">
        <p14:creationId xmlns:p14="http://schemas.microsoft.com/office/powerpoint/2010/main" val="23218269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ular Callout 1"/>
          <p:cNvSpPr/>
          <p:nvPr/>
        </p:nvSpPr>
        <p:spPr>
          <a:xfrm>
            <a:off x="683568" y="332656"/>
            <a:ext cx="7776864" cy="6120680"/>
          </a:xfrm>
          <a:prstGeom prst="wedgeRoundRectCallout">
            <a:avLst>
              <a:gd name="adj1" fmla="val -56867"/>
              <a:gd name="adj2" fmla="val -466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anose="030F0702030302020204" pitchFamily="66" charset="0"/>
              </a:rPr>
              <a:t>1. These skeletons are the remains of an Irish tribal battle. The evidence I have is wound to the skull.</a:t>
            </a:r>
          </a:p>
          <a:p>
            <a:pPr algn="ctr"/>
            <a:r>
              <a:rPr lang="en-GB" sz="3200" dirty="0" smtClean="0">
                <a:latin typeface="Comic Sans MS" panose="030F0702030302020204" pitchFamily="66" charset="0"/>
              </a:rPr>
              <a:t>2. It must have been an Irish tribal battle because historians have always believed that Ireland was never invaded by the Romans. The Romans were too busy dealing with the Scots didn’t sail across to Ireland</a:t>
            </a:r>
          </a:p>
        </p:txBody>
      </p:sp>
    </p:spTree>
    <p:extLst>
      <p:ext uri="{BB962C8B-B14F-4D97-AF65-F5344CB8AC3E}">
        <p14:creationId xmlns:p14="http://schemas.microsoft.com/office/powerpoint/2010/main" val="2723656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8352928" cy="4154984"/>
          </a:xfrm>
          <a:prstGeom prst="rect">
            <a:avLst/>
          </a:prstGeom>
          <a:noFill/>
        </p:spPr>
        <p:txBody>
          <a:bodyPr wrap="square" rtlCol="0">
            <a:spAutoFit/>
          </a:bodyPr>
          <a:lstStyle/>
          <a:p>
            <a:pPr algn="ctr"/>
            <a:r>
              <a:rPr lang="en-GB" sz="4400" dirty="0" smtClean="0">
                <a:latin typeface="Comic Sans MS" panose="030F0702030302020204" pitchFamily="66" charset="0"/>
              </a:rPr>
              <a:t>What evidence supports the Irish historian’s claim?</a:t>
            </a:r>
          </a:p>
          <a:p>
            <a:pPr algn="ctr"/>
            <a:endParaRPr lang="en-GB" sz="4400" dirty="0">
              <a:latin typeface="Comic Sans MS" panose="030F0702030302020204" pitchFamily="66" charset="0"/>
            </a:endParaRPr>
          </a:p>
          <a:p>
            <a:pPr algn="ctr"/>
            <a:r>
              <a:rPr lang="en-GB" sz="4400" dirty="0" smtClean="0">
                <a:latin typeface="Comic Sans MS" panose="030F0702030302020204" pitchFamily="66" charset="0"/>
              </a:rPr>
              <a:t>What evidence might not support his claim?</a:t>
            </a:r>
          </a:p>
          <a:p>
            <a:pPr algn="ctr"/>
            <a:endParaRPr lang="en-GB" sz="4400" dirty="0">
              <a:latin typeface="Comic Sans MS" panose="030F0702030302020204" pitchFamily="66" charset="0"/>
            </a:endParaRPr>
          </a:p>
        </p:txBody>
      </p:sp>
    </p:spTree>
    <p:extLst>
      <p:ext uri="{BB962C8B-B14F-4D97-AF65-F5344CB8AC3E}">
        <p14:creationId xmlns:p14="http://schemas.microsoft.com/office/powerpoint/2010/main" val="1310771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8352928" cy="1446550"/>
          </a:xfrm>
          <a:prstGeom prst="rect">
            <a:avLst/>
          </a:prstGeom>
          <a:noFill/>
        </p:spPr>
        <p:txBody>
          <a:bodyPr wrap="square" rtlCol="0">
            <a:spAutoFit/>
          </a:bodyPr>
          <a:lstStyle/>
          <a:p>
            <a:pPr algn="ctr"/>
            <a:r>
              <a:rPr lang="en-GB" sz="4400" dirty="0" smtClean="0">
                <a:latin typeface="Comic Sans MS" panose="030F0702030302020204" pitchFamily="66" charset="0"/>
              </a:rPr>
              <a:t>Now look at clues G, H and I</a:t>
            </a:r>
          </a:p>
          <a:p>
            <a:pPr algn="ctr"/>
            <a:endParaRPr lang="en-GB" sz="4400" dirty="0">
              <a:latin typeface="Comic Sans MS" panose="030F0702030302020204" pitchFamily="66" charset="0"/>
            </a:endParaRPr>
          </a:p>
        </p:txBody>
      </p:sp>
    </p:spTree>
    <p:extLst>
      <p:ext uri="{BB962C8B-B14F-4D97-AF65-F5344CB8AC3E}">
        <p14:creationId xmlns:p14="http://schemas.microsoft.com/office/powerpoint/2010/main" val="826732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ular Callout 2"/>
          <p:cNvSpPr/>
          <p:nvPr/>
        </p:nvSpPr>
        <p:spPr>
          <a:xfrm>
            <a:off x="683568" y="1707198"/>
            <a:ext cx="7776864" cy="3816424"/>
          </a:xfrm>
          <a:prstGeom prst="wedgeRoundRectCallout">
            <a:avLst>
              <a:gd name="adj1" fmla="val -55990"/>
              <a:gd name="adj2" fmla="val 464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latin typeface="Comic Sans MS" panose="030F0702030302020204" pitchFamily="66" charset="0"/>
              </a:rPr>
              <a:t>1. These skeletons are the remains of an Irish tribal battle. The evidence I have is the wound to the skull.</a:t>
            </a:r>
          </a:p>
          <a:p>
            <a:pPr algn="ctr"/>
            <a:r>
              <a:rPr lang="en-GB" sz="2800" dirty="0" smtClean="0">
                <a:latin typeface="Comic Sans MS" panose="030F0702030302020204" pitchFamily="66" charset="0"/>
              </a:rPr>
              <a:t>2. It must have been an Irish tribal battle because historians have always believed that Ireland was never invaded by the Romans. The Romans were too busy dealing with the Scots didn’t sail across to Ireland</a:t>
            </a:r>
          </a:p>
        </p:txBody>
      </p:sp>
      <p:sp>
        <p:nvSpPr>
          <p:cNvPr id="5" name="TextBox 4"/>
          <p:cNvSpPr txBox="1"/>
          <p:nvPr/>
        </p:nvSpPr>
        <p:spPr>
          <a:xfrm>
            <a:off x="323528" y="116632"/>
            <a:ext cx="8136904" cy="1384995"/>
          </a:xfrm>
          <a:prstGeom prst="rect">
            <a:avLst/>
          </a:prstGeom>
          <a:noFill/>
        </p:spPr>
        <p:txBody>
          <a:bodyPr wrap="square" rtlCol="0">
            <a:spAutoFit/>
          </a:bodyPr>
          <a:lstStyle/>
          <a:p>
            <a:pPr algn="ctr"/>
            <a:r>
              <a:rPr lang="en-GB" sz="2800" dirty="0" smtClean="0">
                <a:latin typeface="Comic Sans MS" panose="030F0702030302020204" pitchFamily="66" charset="0"/>
              </a:rPr>
              <a:t>What  new evidence do you have that supports this view?</a:t>
            </a:r>
          </a:p>
          <a:p>
            <a:pPr algn="ctr"/>
            <a:r>
              <a:rPr lang="en-GB" sz="2800" dirty="0" smtClean="0">
                <a:latin typeface="Comic Sans MS" panose="030F0702030302020204" pitchFamily="66" charset="0"/>
              </a:rPr>
              <a:t>What evidence disagrees with this view?</a:t>
            </a:r>
            <a:endParaRPr lang="en-GB" sz="2800" dirty="0">
              <a:latin typeface="Comic Sans MS" panose="030F0702030302020204" pitchFamily="66" charset="0"/>
            </a:endParaRPr>
          </a:p>
        </p:txBody>
      </p:sp>
    </p:spTree>
    <p:extLst>
      <p:ext uri="{BB962C8B-B14F-4D97-AF65-F5344CB8AC3E}">
        <p14:creationId xmlns:p14="http://schemas.microsoft.com/office/powerpoint/2010/main" val="222379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2" dur="500"/>
                                        <p:tgtEl>
                                          <p:spTgt spid="5">
                                            <p:txEl>
                                              <p:pRg st="1" end="1"/>
                                            </p:txEl>
                                          </p:spTgt>
                                        </p:tgtEl>
                                      </p:cBhvr>
                                    </p:animEffect>
                                  </p:childTnLst>
                                </p:cTn>
                              </p:par>
                              <p:par>
                                <p:cTn id="13" presetID="2" presetClass="exit" presetSubtype="4" fill="hold" nodeType="withEffect">
                                  <p:stCondLst>
                                    <p:cond delay="0"/>
                                  </p:stCondLst>
                                  <p:childTnLst>
                                    <p:anim calcmode="lin" valueType="num">
                                      <p:cBhvr additive="base">
                                        <p:cTn id="14" dur="500"/>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5" dur="500"/>
                                        <p:tgtEl>
                                          <p:spTgt spid="5">
                                            <p:txEl>
                                              <p:pRg st="0" end="0"/>
                                            </p:txEl>
                                          </p:spTgt>
                                        </p:tgtEl>
                                        <p:attrNameLst>
                                          <p:attrName>ppt_y</p:attrName>
                                        </p:attrNameLst>
                                      </p:cBhvr>
                                      <p:tavLst>
                                        <p:tav tm="0">
                                          <p:val>
                                            <p:strVal val="ppt_y"/>
                                          </p:val>
                                        </p:tav>
                                        <p:tav tm="100000">
                                          <p:val>
                                            <p:strVal val="1+ppt_h/2"/>
                                          </p:val>
                                        </p:tav>
                                      </p:tavLst>
                                    </p:anim>
                                    <p:set>
                                      <p:cBhvr>
                                        <p:cTn id="16"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ullS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435921"/>
            <a:ext cx="4894263"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043608" y="908720"/>
            <a:ext cx="7056784" cy="954107"/>
          </a:xfrm>
          <a:prstGeom prst="rect">
            <a:avLst/>
          </a:prstGeom>
          <a:solidFill>
            <a:schemeClr val="bg1"/>
          </a:solidFill>
        </p:spPr>
        <p:txBody>
          <a:bodyPr wrap="square">
            <a:spAutoFit/>
          </a:bodyPr>
          <a:lstStyle/>
          <a:p>
            <a:pPr algn="ctr"/>
            <a:r>
              <a:rPr lang="en-GB" sz="2800" dirty="0" smtClean="0">
                <a:latin typeface="Comic Sans MS" panose="030F0702030302020204" pitchFamily="66" charset="0"/>
              </a:rPr>
              <a:t>Who were these people and how did they die?</a:t>
            </a:r>
            <a:endParaRPr lang="en-GB" sz="2800" dirty="0" smtClean="0">
              <a:latin typeface="Comic Sans MS" panose="030F0702030302020204" pitchFamily="66" charset="0"/>
            </a:endParaRPr>
          </a:p>
        </p:txBody>
      </p:sp>
      <p:sp>
        <p:nvSpPr>
          <p:cNvPr id="4" name="Text Box 4"/>
          <p:cNvSpPr txBox="1">
            <a:spLocks noChangeArrowheads="1"/>
          </p:cNvSpPr>
          <p:nvPr/>
        </p:nvSpPr>
        <p:spPr bwMode="auto">
          <a:xfrm>
            <a:off x="611188" y="260350"/>
            <a:ext cx="2029723" cy="461665"/>
          </a:xfrm>
          <a:prstGeom prst="rect">
            <a:avLst/>
          </a:prstGeom>
          <a:solidFill>
            <a:schemeClr val="bg1"/>
          </a:solidFill>
          <a:ln w="2857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dirty="0" smtClean="0"/>
              <a:t>Third </a:t>
            </a:r>
            <a:r>
              <a:rPr lang="en-GB" altLang="en-US" dirty="0"/>
              <a:t>ideas…</a:t>
            </a:r>
            <a:endParaRPr lang="en-US" altLang="en-US" dirty="0"/>
          </a:p>
        </p:txBody>
      </p:sp>
    </p:spTree>
    <p:extLst>
      <p:ext uri="{BB962C8B-B14F-4D97-AF65-F5344CB8AC3E}">
        <p14:creationId xmlns:p14="http://schemas.microsoft.com/office/powerpoint/2010/main" val="41066993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3"/>
          <p:cNvSpPr txBox="1">
            <a:spLocks noChangeArrowheads="1"/>
          </p:cNvSpPr>
          <p:nvPr/>
        </p:nvSpPr>
        <p:spPr bwMode="auto">
          <a:xfrm>
            <a:off x="755650" y="1052513"/>
            <a:ext cx="70564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n-GB" altLang="en-US" sz="7200" dirty="0" smtClean="0"/>
              <a:t>Has your hypothesis changed</a:t>
            </a:r>
            <a:endParaRPr lang="en-GB" altLang="en-US" sz="7200" b="1" dirty="0"/>
          </a:p>
        </p:txBody>
      </p:sp>
    </p:spTree>
    <p:extLst>
      <p:ext uri="{BB962C8B-B14F-4D97-AF65-F5344CB8AC3E}">
        <p14:creationId xmlns:p14="http://schemas.microsoft.com/office/powerpoint/2010/main" val="8225642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3"/>
          <p:cNvSpPr txBox="1">
            <a:spLocks noChangeArrowheads="1"/>
          </p:cNvSpPr>
          <p:nvPr/>
        </p:nvSpPr>
        <p:spPr bwMode="auto">
          <a:xfrm>
            <a:off x="179388" y="441325"/>
            <a:ext cx="1655762" cy="461963"/>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a:t>Certain</a:t>
            </a:r>
          </a:p>
        </p:txBody>
      </p:sp>
      <p:sp>
        <p:nvSpPr>
          <p:cNvPr id="13317" name="TextBox 4"/>
          <p:cNvSpPr txBox="1">
            <a:spLocks noChangeArrowheads="1"/>
          </p:cNvSpPr>
          <p:nvPr/>
        </p:nvSpPr>
        <p:spPr bwMode="auto">
          <a:xfrm>
            <a:off x="7164388" y="417513"/>
            <a:ext cx="1871662" cy="46196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a:t>Uncertain</a:t>
            </a:r>
          </a:p>
        </p:txBody>
      </p:sp>
      <p:sp>
        <p:nvSpPr>
          <p:cNvPr id="13318" name="TextBox 5"/>
          <p:cNvSpPr txBox="1">
            <a:spLocks noChangeArrowheads="1"/>
          </p:cNvSpPr>
          <p:nvPr/>
        </p:nvSpPr>
        <p:spPr bwMode="auto">
          <a:xfrm>
            <a:off x="989013" y="2565400"/>
            <a:ext cx="7200900" cy="3416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n-GB" altLang="en-US" sz="5400"/>
              <a:t>Possibly, probably, not sure, maybe, perhaps, sure, certain…</a:t>
            </a:r>
          </a:p>
        </p:txBody>
      </p:sp>
    </p:spTree>
    <p:extLst>
      <p:ext uri="{BB962C8B-B14F-4D97-AF65-F5344CB8AC3E}">
        <p14:creationId xmlns:p14="http://schemas.microsoft.com/office/powerpoint/2010/main" val="20415354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404664"/>
            <a:ext cx="6552728" cy="5201424"/>
          </a:xfrm>
          <a:prstGeom prst="rect">
            <a:avLst/>
          </a:prstGeom>
          <a:noFill/>
        </p:spPr>
        <p:txBody>
          <a:bodyPr wrap="square" rtlCol="0">
            <a:spAutoFit/>
          </a:bodyPr>
          <a:lstStyle/>
          <a:p>
            <a:pPr algn="ctr"/>
            <a:r>
              <a:rPr lang="en-GB" sz="16600" dirty="0" smtClean="0">
                <a:latin typeface="Comic Sans MS" panose="030F0702030302020204" pitchFamily="66" charset="0"/>
              </a:rPr>
              <a:t>Final clue</a:t>
            </a:r>
            <a:endParaRPr lang="en-GB" sz="16600" dirty="0">
              <a:latin typeface="Comic Sans MS" panose="030F0702030302020204" pitchFamily="66" charset="0"/>
            </a:endParaRPr>
          </a:p>
        </p:txBody>
      </p:sp>
    </p:spTree>
    <p:extLst>
      <p:ext uri="{BB962C8B-B14F-4D97-AF65-F5344CB8AC3E}">
        <p14:creationId xmlns:p14="http://schemas.microsoft.com/office/powerpoint/2010/main" val="42225942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downloads.bbc.co.uk/rmhttp/schools/primaryhistory/images/romans/the_roman_army/r_roman_sandal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266675"/>
            <a:ext cx="3384376" cy="317176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 name="Picture 2" descr="http://cdn3.volusion.com/jvsdz.dmhsx/v/vspfiles/photos/KPRLVL-13-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5055" y="2266675"/>
            <a:ext cx="4343395" cy="317176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Rectangle 3"/>
          <p:cNvSpPr/>
          <p:nvPr/>
        </p:nvSpPr>
        <p:spPr>
          <a:xfrm>
            <a:off x="193620" y="116632"/>
            <a:ext cx="8271608" cy="1569660"/>
          </a:xfrm>
          <a:prstGeom prst="rect">
            <a:avLst/>
          </a:prstGeom>
        </p:spPr>
        <p:txBody>
          <a:bodyPr wrap="square">
            <a:spAutoFit/>
          </a:bodyPr>
          <a:lstStyle/>
          <a:p>
            <a:r>
              <a:rPr lang="en-GB" sz="2400" dirty="0" smtClean="0">
                <a:latin typeface="Comic Sans MS" panose="030F0702030302020204" pitchFamily="66" charset="0"/>
              </a:rPr>
              <a:t>Clue </a:t>
            </a:r>
            <a:r>
              <a:rPr lang="en-GB" sz="2400" dirty="0" smtClean="0">
                <a:latin typeface="Comic Sans MS" panose="030F0702030302020204" pitchFamily="66" charset="0"/>
              </a:rPr>
              <a:t>J</a:t>
            </a:r>
            <a:endParaRPr lang="en-GB" sz="2400" dirty="0" smtClean="0">
              <a:latin typeface="Comic Sans MS" panose="030F0702030302020204" pitchFamily="66" charset="0"/>
            </a:endParaRPr>
          </a:p>
          <a:p>
            <a:r>
              <a:rPr lang="en-GB" sz="2400" dirty="0" smtClean="0">
                <a:latin typeface="Comic Sans MS" panose="030F0702030302020204" pitchFamily="66" charset="0"/>
              </a:rPr>
              <a:t>Many of the remains from the 4 </a:t>
            </a:r>
            <a:r>
              <a:rPr lang="en-GB" sz="2400" dirty="0" smtClean="0">
                <a:latin typeface="Comic Sans MS" panose="030F0702030302020204" pitchFamily="66" charset="0"/>
              </a:rPr>
              <a:t>can still easily be identified as legionnaires, thanks to their distinctive Roman tunics, scarves and military boots. </a:t>
            </a:r>
            <a:endParaRPr lang="en-GB" sz="2400" dirty="0">
              <a:latin typeface="Comic Sans MS" panose="030F0702030302020204" pitchFamily="66" charset="0"/>
            </a:endParaRPr>
          </a:p>
        </p:txBody>
      </p:sp>
    </p:spTree>
    <p:extLst>
      <p:ext uri="{BB962C8B-B14F-4D97-AF65-F5344CB8AC3E}">
        <p14:creationId xmlns:p14="http://schemas.microsoft.com/office/powerpoint/2010/main" val="2786382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23850" y="188913"/>
            <a:ext cx="8208963" cy="655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sz="2000" i="1" dirty="0"/>
              <a:t>“You’re taking part in an archaeological dig, looking for evidence buried long ago. It’s early morning. The sun is starting to warm your back but it rained yesterday. You can probably feel that the ground’s still damp through the knees of your jeans. It’s time to start work.</a:t>
            </a:r>
          </a:p>
          <a:p>
            <a:pPr eaLnBrk="1" hangingPunct="1"/>
            <a:endParaRPr lang="en-GB" altLang="en-US" sz="2000" dirty="0"/>
          </a:p>
          <a:p>
            <a:pPr eaLnBrk="1" hangingPunct="1"/>
            <a:r>
              <a:rPr lang="en-GB" altLang="en-US" sz="2000" i="1" dirty="0"/>
              <a:t>Pick up the trowel by your right knee. Start to scrape away the soil where you were digging yesterday. Careful! Just scrape gently. That’s right, scrape carefully – Oh! What’s that?[sound tremulous and excited!] </a:t>
            </a:r>
          </a:p>
          <a:p>
            <a:pPr eaLnBrk="1" hangingPunct="1"/>
            <a:endParaRPr lang="en-GB" altLang="en-US" sz="2000" i="1" dirty="0"/>
          </a:p>
          <a:p>
            <a:pPr eaLnBrk="1" hangingPunct="1"/>
            <a:r>
              <a:rPr lang="en-GB" altLang="en-US" sz="2000" i="1" dirty="0"/>
              <a:t>I think I saw something gleam in the sun.</a:t>
            </a:r>
            <a:endParaRPr lang="en-GB" altLang="en-US" sz="2000" dirty="0"/>
          </a:p>
          <a:p>
            <a:pPr eaLnBrk="1" hangingPunct="1"/>
            <a:r>
              <a:rPr lang="en-GB" altLang="en-US" sz="2000" i="1" dirty="0"/>
              <a:t>Put your trowel down. You don’t want the sharp edge to damage what’s there. Pick up your brush and very gently brush the soil away, that’s it, very gently. I can see it now. Wow! It’s looking incredible – this is quite a find … you’ve done really well. This could be on TV!</a:t>
            </a:r>
          </a:p>
          <a:p>
            <a:pPr eaLnBrk="1" hangingPunct="1"/>
            <a:endParaRPr lang="en-GB" altLang="en-US" sz="2000" dirty="0"/>
          </a:p>
          <a:p>
            <a:pPr eaLnBrk="1" hangingPunct="1"/>
            <a:r>
              <a:rPr lang="en-GB" altLang="en-US" sz="2000" i="1" dirty="0"/>
              <a:t>Now when I count to 3, open your eyes and look up and see what you’ve found ..”</a:t>
            </a:r>
            <a:endParaRPr lang="en-GB" altLang="en-US" sz="2000" dirty="0"/>
          </a:p>
          <a:p>
            <a:pPr eaLnBrk="1" hangingPunct="1"/>
            <a:endParaRPr lang="en-GB" altLang="en-US" sz="2000" dirty="0"/>
          </a:p>
        </p:txBody>
      </p:sp>
    </p:spTree>
    <p:extLst>
      <p:ext uri="{BB962C8B-B14F-4D97-AF65-F5344CB8AC3E}">
        <p14:creationId xmlns:p14="http://schemas.microsoft.com/office/powerpoint/2010/main" val="20221544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332656"/>
            <a:ext cx="8712968" cy="3416320"/>
          </a:xfrm>
          <a:prstGeom prst="rect">
            <a:avLst/>
          </a:prstGeom>
          <a:noFill/>
        </p:spPr>
        <p:txBody>
          <a:bodyPr wrap="square" rtlCol="0">
            <a:spAutoFit/>
          </a:bodyPr>
          <a:lstStyle/>
          <a:p>
            <a:pPr algn="ctr"/>
            <a:r>
              <a:rPr lang="en-GB" sz="3600" dirty="0" smtClean="0">
                <a:latin typeface="Comic Sans MS" panose="030F0702030302020204" pitchFamily="66" charset="0"/>
              </a:rPr>
              <a:t>Answer the question: </a:t>
            </a:r>
          </a:p>
          <a:p>
            <a:pPr algn="ctr"/>
            <a:r>
              <a:rPr lang="en-GB" sz="3600" dirty="0" smtClean="0">
                <a:latin typeface="Comic Sans MS" panose="030F0702030302020204" pitchFamily="66" charset="0"/>
              </a:rPr>
              <a:t>Who were these people and how did they die?</a:t>
            </a:r>
          </a:p>
          <a:p>
            <a:pPr algn="ctr"/>
            <a:r>
              <a:rPr lang="en-GB" sz="3600" dirty="0" smtClean="0">
                <a:latin typeface="Comic Sans MS" panose="030F0702030302020204" pitchFamily="66" charset="0"/>
              </a:rPr>
              <a:t>Make sure you support your answer with evidence from the clues and you use ‘hedge’ words</a:t>
            </a:r>
            <a:endParaRPr lang="en-GB" sz="3600" dirty="0">
              <a:latin typeface="Comic Sans MS" panose="030F0702030302020204" pitchFamily="66" charset="0"/>
            </a:endParaRPr>
          </a:p>
        </p:txBody>
      </p:sp>
      <p:sp>
        <p:nvSpPr>
          <p:cNvPr id="3" name="TextBox 2"/>
          <p:cNvSpPr txBox="1"/>
          <p:nvPr/>
        </p:nvSpPr>
        <p:spPr>
          <a:xfrm>
            <a:off x="647564" y="3717032"/>
            <a:ext cx="7920880" cy="1569660"/>
          </a:xfrm>
          <a:prstGeom prst="rect">
            <a:avLst/>
          </a:prstGeom>
          <a:solidFill>
            <a:schemeClr val="tx1"/>
          </a:solidFill>
        </p:spPr>
        <p:txBody>
          <a:bodyPr wrap="square" rtlCol="0">
            <a:spAutoFit/>
          </a:bodyPr>
          <a:lstStyle/>
          <a:p>
            <a:r>
              <a:rPr lang="en-GB" sz="2400" dirty="0" smtClean="0">
                <a:solidFill>
                  <a:schemeClr val="bg1"/>
                </a:solidFill>
                <a:latin typeface="Comic Sans MS" panose="030F0702030302020204" pitchFamily="66" charset="0"/>
              </a:rPr>
              <a:t>I think the 471 skeletons found in the mass grave </a:t>
            </a:r>
            <a:r>
              <a:rPr lang="en-GB" sz="2400" dirty="0" smtClean="0">
                <a:solidFill>
                  <a:schemeClr val="bg1"/>
                </a:solidFill>
                <a:latin typeface="Comic Sans MS" panose="030F0702030302020204" pitchFamily="66" charset="0"/>
              </a:rPr>
              <a:t>at Loughshinny, Ireland</a:t>
            </a:r>
            <a:r>
              <a:rPr lang="en-GB" sz="2400" dirty="0" smtClean="0">
                <a:solidFill>
                  <a:schemeClr val="bg1"/>
                </a:solidFill>
                <a:latin typeface="Comic Sans MS" panose="030F0702030302020204" pitchFamily="66" charset="0"/>
              </a:rPr>
              <a:t>  were….</a:t>
            </a:r>
          </a:p>
          <a:p>
            <a:endParaRPr lang="en-GB" sz="2400" dirty="0">
              <a:solidFill>
                <a:schemeClr val="bg1"/>
              </a:solidFill>
              <a:latin typeface="Comic Sans MS" panose="030F0702030302020204" pitchFamily="66" charset="0"/>
            </a:endParaRPr>
          </a:p>
          <a:p>
            <a:r>
              <a:rPr lang="en-GB" sz="2400" dirty="0" smtClean="0">
                <a:solidFill>
                  <a:schemeClr val="bg1"/>
                </a:solidFill>
                <a:latin typeface="Comic Sans MS" panose="030F0702030302020204" pitchFamily="66" charset="0"/>
              </a:rPr>
              <a:t>I think this for a number of reasons. For example….</a:t>
            </a:r>
            <a:endParaRPr lang="en-GB" sz="24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2554417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2"/>
          <p:cNvSpPr>
            <a:spLocks noGrp="1"/>
          </p:cNvSpPr>
          <p:nvPr>
            <p:ph type="sldNum" sz="quarter" idx="11"/>
          </p:nvPr>
        </p:nvSpPr>
        <p:spPr>
          <a:noFill/>
        </p:spPr>
        <p:txBody>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fld id="{40C1B163-4B9D-4107-9E4E-C272C099E4F6}" type="slidenum">
              <a:rPr lang="en-GB" altLang="en-US" sz="1200">
                <a:solidFill>
                  <a:schemeClr val="bg1"/>
                </a:solidFill>
              </a:rPr>
              <a:pPr eaLnBrk="1" hangingPunct="1"/>
              <a:t>3</a:t>
            </a:fld>
            <a:endParaRPr lang="en-GB" altLang="en-US" sz="1200">
              <a:solidFill>
                <a:schemeClr val="bg1"/>
              </a:solidFill>
            </a:endParaRPr>
          </a:p>
        </p:txBody>
      </p:sp>
      <p:pic>
        <p:nvPicPr>
          <p:cNvPr id="8196" name="Picture 2" descr="SkullSm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7725" y="260350"/>
            <a:ext cx="4894263"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80" name="Text Box 4"/>
          <p:cNvSpPr txBox="1">
            <a:spLocks noChangeArrowheads="1"/>
          </p:cNvSpPr>
          <p:nvPr/>
        </p:nvSpPr>
        <p:spPr bwMode="auto">
          <a:xfrm>
            <a:off x="414338" y="549275"/>
            <a:ext cx="1125629" cy="461665"/>
          </a:xfrm>
          <a:prstGeom prst="rect">
            <a:avLst/>
          </a:prstGeom>
          <a:solidFill>
            <a:schemeClr val="bg1"/>
          </a:solidFill>
          <a:ln w="2857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dirty="0"/>
              <a:t>Clue A</a:t>
            </a:r>
            <a:endParaRPr lang="en-US" altLang="en-US" dirty="0"/>
          </a:p>
        </p:txBody>
      </p:sp>
      <p:sp>
        <p:nvSpPr>
          <p:cNvPr id="126981" name="Text Box 5"/>
          <p:cNvSpPr txBox="1">
            <a:spLocks noChangeArrowheads="1"/>
          </p:cNvSpPr>
          <p:nvPr/>
        </p:nvSpPr>
        <p:spPr bwMode="auto">
          <a:xfrm>
            <a:off x="395288" y="1525588"/>
            <a:ext cx="8424862" cy="608012"/>
          </a:xfrm>
          <a:prstGeom prst="rect">
            <a:avLst/>
          </a:prstGeom>
          <a:solidFill>
            <a:schemeClr val="bg1"/>
          </a:solidFill>
          <a:ln w="2857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n-GB" altLang="en-US" sz="3200"/>
              <a:t>What questions do you want to ask?</a:t>
            </a:r>
            <a:endParaRPr lang="en-US" altLang="en-US" sz="3200"/>
          </a:p>
        </p:txBody>
      </p:sp>
    </p:spTree>
    <p:extLst>
      <p:ext uri="{BB962C8B-B14F-4D97-AF65-F5344CB8AC3E}">
        <p14:creationId xmlns:p14="http://schemas.microsoft.com/office/powerpoint/2010/main" val="1907734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6981"/>
                                        </p:tgtEl>
                                        <p:attrNameLst>
                                          <p:attrName>style.visibility</p:attrName>
                                        </p:attrNameLst>
                                      </p:cBhvr>
                                      <p:to>
                                        <p:strVal val="visible"/>
                                      </p:to>
                                    </p:set>
                                    <p:anim calcmode="lin" valueType="num">
                                      <p:cBhvr>
                                        <p:cTn id="7" dur="1000" fill="hold"/>
                                        <p:tgtEl>
                                          <p:spTgt spid="126981"/>
                                        </p:tgtEl>
                                        <p:attrNameLst>
                                          <p:attrName>ppt_w</p:attrName>
                                        </p:attrNameLst>
                                      </p:cBhvr>
                                      <p:tavLst>
                                        <p:tav tm="0">
                                          <p:val>
                                            <p:strVal val="#ppt_w*0.70"/>
                                          </p:val>
                                        </p:tav>
                                        <p:tav tm="100000">
                                          <p:val>
                                            <p:strVal val="#ppt_w"/>
                                          </p:val>
                                        </p:tav>
                                      </p:tavLst>
                                    </p:anim>
                                    <p:anim calcmode="lin" valueType="num">
                                      <p:cBhvr>
                                        <p:cTn id="8" dur="1000" fill="hold"/>
                                        <p:tgtEl>
                                          <p:spTgt spid="126981"/>
                                        </p:tgtEl>
                                        <p:attrNameLst>
                                          <p:attrName>ppt_h</p:attrName>
                                        </p:attrNameLst>
                                      </p:cBhvr>
                                      <p:tavLst>
                                        <p:tav tm="0">
                                          <p:val>
                                            <p:strVal val="#ppt_h"/>
                                          </p:val>
                                        </p:tav>
                                        <p:tav tm="100000">
                                          <p:val>
                                            <p:strVal val="#ppt_h"/>
                                          </p:val>
                                        </p:tav>
                                      </p:tavLst>
                                    </p:anim>
                                    <p:animEffect transition="in" filter="fade">
                                      <p:cBhvr>
                                        <p:cTn id="9" dur="1000"/>
                                        <p:tgtEl>
                                          <p:spTgt spid="1269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ullS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7725" y="260350"/>
            <a:ext cx="4894263"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5"/>
          <p:cNvSpPr txBox="1">
            <a:spLocks noChangeArrowheads="1"/>
          </p:cNvSpPr>
          <p:nvPr/>
        </p:nvSpPr>
        <p:spPr bwMode="auto">
          <a:xfrm>
            <a:off x="539552" y="116632"/>
            <a:ext cx="8424862" cy="1077912"/>
          </a:xfrm>
          <a:prstGeom prst="rect">
            <a:avLst/>
          </a:prstGeom>
          <a:solidFill>
            <a:schemeClr val="bg1"/>
          </a:solidFill>
          <a:ln w="2857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n-GB" altLang="en-US" sz="3200"/>
              <a:t>Who were these people and how did they die?</a:t>
            </a:r>
            <a:endParaRPr lang="en-US" altLang="en-US" sz="3200"/>
          </a:p>
        </p:txBody>
      </p:sp>
    </p:spTree>
    <p:extLst>
      <p:ext uri="{BB962C8B-B14F-4D97-AF65-F5344CB8AC3E}">
        <p14:creationId xmlns:p14="http://schemas.microsoft.com/office/powerpoint/2010/main" val="441982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980728"/>
            <a:ext cx="6912768" cy="3539430"/>
          </a:xfrm>
          <a:prstGeom prst="rect">
            <a:avLst/>
          </a:prstGeom>
          <a:solidFill>
            <a:schemeClr val="bg1"/>
          </a:solidFill>
        </p:spPr>
        <p:txBody>
          <a:bodyPr wrap="square">
            <a:spAutoFit/>
          </a:bodyPr>
          <a:lstStyle/>
          <a:p>
            <a:pPr algn="ctr"/>
            <a:r>
              <a:rPr lang="en-GB" sz="3200" dirty="0">
                <a:latin typeface="Comic Sans MS" panose="030F0702030302020204" pitchFamily="66" charset="0"/>
              </a:rPr>
              <a:t>A team of Irish archaeologists associated with the National Museum of Ireland and </a:t>
            </a:r>
            <a:r>
              <a:rPr lang="en-GB" sz="3200" dirty="0" smtClean="0">
                <a:latin typeface="Comic Sans MS" panose="030F0702030302020204" pitchFamily="66" charset="0"/>
              </a:rPr>
              <a:t>led </a:t>
            </a:r>
            <a:r>
              <a:rPr lang="en-GB" sz="3200" dirty="0">
                <a:latin typeface="Comic Sans MS" panose="030F0702030302020204" pitchFamily="66" charset="0"/>
              </a:rPr>
              <a:t>by Professor Timothy O’Neal, have unearthed the remains of some 471 </a:t>
            </a:r>
            <a:r>
              <a:rPr lang="en-GB" sz="3200" dirty="0" smtClean="0">
                <a:latin typeface="Comic Sans MS" panose="030F0702030302020204" pitchFamily="66" charset="0"/>
              </a:rPr>
              <a:t>skeletons </a:t>
            </a:r>
            <a:r>
              <a:rPr lang="en-GB" sz="3200" dirty="0" smtClean="0">
                <a:latin typeface="Comic Sans MS" panose="030F0702030302020204" pitchFamily="66" charset="0"/>
              </a:rPr>
              <a:t>at Loughshinny on the Irish coast in a mass grave.</a:t>
            </a:r>
            <a:endParaRPr lang="en-GB" sz="3200" dirty="0">
              <a:latin typeface="Comic Sans MS" panose="030F0702030302020204" pitchFamily="66" charset="0"/>
            </a:endParaRPr>
          </a:p>
        </p:txBody>
      </p:sp>
      <p:sp>
        <p:nvSpPr>
          <p:cNvPr id="3" name="Text Box 4"/>
          <p:cNvSpPr txBox="1">
            <a:spLocks noChangeArrowheads="1"/>
          </p:cNvSpPr>
          <p:nvPr/>
        </p:nvSpPr>
        <p:spPr bwMode="auto">
          <a:xfrm>
            <a:off x="337357" y="226272"/>
            <a:ext cx="1069524" cy="461665"/>
          </a:xfrm>
          <a:prstGeom prst="rect">
            <a:avLst/>
          </a:prstGeom>
          <a:solidFill>
            <a:schemeClr val="bg1"/>
          </a:solidFill>
          <a:ln w="2857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dirty="0"/>
              <a:t>Clue </a:t>
            </a:r>
            <a:r>
              <a:rPr lang="en-GB" altLang="en-US" dirty="0" smtClean="0"/>
              <a:t>B</a:t>
            </a:r>
            <a:endParaRPr lang="en-US" altLang="en-US" dirty="0"/>
          </a:p>
        </p:txBody>
      </p:sp>
    </p:spTree>
    <p:extLst>
      <p:ext uri="{BB962C8B-B14F-4D97-AF65-F5344CB8AC3E}">
        <p14:creationId xmlns:p14="http://schemas.microsoft.com/office/powerpoint/2010/main" val="3573102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476672"/>
            <a:ext cx="8496944" cy="1754326"/>
          </a:xfrm>
          <a:prstGeom prst="rect">
            <a:avLst/>
          </a:prstGeom>
          <a:noFill/>
        </p:spPr>
        <p:txBody>
          <a:bodyPr wrap="square" rtlCol="0">
            <a:spAutoFit/>
          </a:bodyPr>
          <a:lstStyle/>
          <a:p>
            <a:pPr algn="ctr"/>
            <a:r>
              <a:rPr lang="en-GB" sz="5400" dirty="0" smtClean="0">
                <a:latin typeface="Comic Sans MS" panose="030F0702030302020204" pitchFamily="66" charset="0"/>
              </a:rPr>
              <a:t>Study clues C, D, E and F. </a:t>
            </a:r>
            <a:endParaRPr lang="en-GB" sz="5400" dirty="0">
              <a:latin typeface="Comic Sans MS" panose="030F0702030302020204" pitchFamily="66" charset="0"/>
            </a:endParaRPr>
          </a:p>
          <a:p>
            <a:pPr algn="ctr"/>
            <a:endParaRPr lang="en-GB" sz="5400" dirty="0" smtClean="0">
              <a:latin typeface="Comic Sans MS" panose="030F0702030302020204" pitchFamily="66" charset="0"/>
            </a:endParaRPr>
          </a:p>
        </p:txBody>
      </p:sp>
    </p:spTree>
    <p:extLst>
      <p:ext uri="{BB962C8B-B14F-4D97-AF65-F5344CB8AC3E}">
        <p14:creationId xmlns:p14="http://schemas.microsoft.com/office/powerpoint/2010/main" val="1229808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ullS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435921"/>
            <a:ext cx="4894263"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043608" y="908720"/>
            <a:ext cx="7056784" cy="954107"/>
          </a:xfrm>
          <a:prstGeom prst="rect">
            <a:avLst/>
          </a:prstGeom>
          <a:solidFill>
            <a:schemeClr val="bg1"/>
          </a:solidFill>
        </p:spPr>
        <p:txBody>
          <a:bodyPr wrap="square">
            <a:spAutoFit/>
          </a:bodyPr>
          <a:lstStyle/>
          <a:p>
            <a:pPr algn="ctr"/>
            <a:r>
              <a:rPr lang="en-GB" sz="2800" dirty="0" smtClean="0">
                <a:latin typeface="Comic Sans MS" panose="030F0702030302020204" pitchFamily="66" charset="0"/>
              </a:rPr>
              <a:t>Who were these people and how did they die?</a:t>
            </a:r>
            <a:endParaRPr lang="en-GB" sz="2800" dirty="0" smtClean="0">
              <a:latin typeface="Comic Sans MS" panose="030F0702030302020204" pitchFamily="66" charset="0"/>
            </a:endParaRPr>
          </a:p>
        </p:txBody>
      </p:sp>
      <p:sp>
        <p:nvSpPr>
          <p:cNvPr id="4" name="Text Box 4"/>
          <p:cNvSpPr txBox="1">
            <a:spLocks noChangeArrowheads="1"/>
          </p:cNvSpPr>
          <p:nvPr/>
        </p:nvSpPr>
        <p:spPr bwMode="auto">
          <a:xfrm>
            <a:off x="611188" y="260350"/>
            <a:ext cx="2271776" cy="461665"/>
          </a:xfrm>
          <a:prstGeom prst="rect">
            <a:avLst/>
          </a:prstGeom>
          <a:solidFill>
            <a:schemeClr val="bg1"/>
          </a:solidFill>
          <a:ln w="2857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dirty="0" smtClean="0"/>
              <a:t>Second </a:t>
            </a:r>
            <a:r>
              <a:rPr lang="en-GB" altLang="en-US" dirty="0"/>
              <a:t>ideas…</a:t>
            </a:r>
            <a:endParaRPr lang="en-US" altLang="en-US" dirty="0"/>
          </a:p>
        </p:txBody>
      </p:sp>
    </p:spTree>
    <p:extLst>
      <p:ext uri="{BB962C8B-B14F-4D97-AF65-F5344CB8AC3E}">
        <p14:creationId xmlns:p14="http://schemas.microsoft.com/office/powerpoint/2010/main" val="42531221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2"/>
          <p:cNvSpPr>
            <a:spLocks noGrp="1"/>
          </p:cNvSpPr>
          <p:nvPr>
            <p:ph type="sldNum" sz="quarter" idx="11"/>
          </p:nvPr>
        </p:nvSpPr>
        <p:spPr>
          <a:noFill/>
        </p:spPr>
        <p:txBody>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fld id="{1CDA10B9-C3E7-4F5A-A765-8C932F70A290}" type="slidenum">
              <a:rPr lang="en-GB" altLang="en-US" sz="1200">
                <a:solidFill>
                  <a:schemeClr val="bg1"/>
                </a:solidFill>
              </a:rPr>
              <a:pPr eaLnBrk="1" hangingPunct="1"/>
              <a:t>8</a:t>
            </a:fld>
            <a:endParaRPr lang="en-GB" altLang="en-US" sz="1200">
              <a:solidFill>
                <a:schemeClr val="bg1"/>
              </a:solidFill>
            </a:endParaRPr>
          </a:p>
        </p:txBody>
      </p:sp>
      <p:sp>
        <p:nvSpPr>
          <p:cNvPr id="14340" name="TextBox 3"/>
          <p:cNvSpPr txBox="1">
            <a:spLocks noChangeArrowheads="1"/>
          </p:cNvSpPr>
          <p:nvPr/>
        </p:nvSpPr>
        <p:spPr bwMode="auto">
          <a:xfrm>
            <a:off x="755650" y="1052513"/>
            <a:ext cx="705643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n-GB" altLang="en-US" sz="7200" dirty="0"/>
              <a:t>What is your </a:t>
            </a:r>
            <a:r>
              <a:rPr lang="en-GB" altLang="en-US" sz="7200" b="1" dirty="0"/>
              <a:t>hypothesis</a:t>
            </a:r>
          </a:p>
        </p:txBody>
      </p:sp>
    </p:spTree>
    <p:extLst>
      <p:ext uri="{BB962C8B-B14F-4D97-AF65-F5344CB8AC3E}">
        <p14:creationId xmlns:p14="http://schemas.microsoft.com/office/powerpoint/2010/main" val="3821904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2"/>
          <p:cNvSpPr>
            <a:spLocks noGrp="1"/>
          </p:cNvSpPr>
          <p:nvPr>
            <p:ph type="sldNum" sz="quarter" idx="11"/>
          </p:nvPr>
        </p:nvSpPr>
        <p:spPr>
          <a:noFill/>
        </p:spPr>
        <p:txBody>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fld id="{B49FA958-5F49-4053-9E74-871916DB9390}" type="slidenum">
              <a:rPr lang="en-GB" altLang="en-US" sz="1200">
                <a:solidFill>
                  <a:schemeClr val="bg1"/>
                </a:solidFill>
              </a:rPr>
              <a:pPr eaLnBrk="1" hangingPunct="1"/>
              <a:t>9</a:t>
            </a:fld>
            <a:endParaRPr lang="en-GB" altLang="en-US" sz="1200">
              <a:solidFill>
                <a:schemeClr val="bg1"/>
              </a:solidFill>
            </a:endParaRPr>
          </a:p>
        </p:txBody>
      </p:sp>
      <p:sp>
        <p:nvSpPr>
          <p:cNvPr id="13316" name="TextBox 3"/>
          <p:cNvSpPr txBox="1">
            <a:spLocks noChangeArrowheads="1"/>
          </p:cNvSpPr>
          <p:nvPr/>
        </p:nvSpPr>
        <p:spPr bwMode="auto">
          <a:xfrm>
            <a:off x="179388" y="441325"/>
            <a:ext cx="1655762" cy="461963"/>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a:t>Certain</a:t>
            </a:r>
          </a:p>
        </p:txBody>
      </p:sp>
      <p:sp>
        <p:nvSpPr>
          <p:cNvPr id="13317" name="TextBox 4"/>
          <p:cNvSpPr txBox="1">
            <a:spLocks noChangeArrowheads="1"/>
          </p:cNvSpPr>
          <p:nvPr/>
        </p:nvSpPr>
        <p:spPr bwMode="auto">
          <a:xfrm>
            <a:off x="7164388" y="417513"/>
            <a:ext cx="1871662" cy="46196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GB" altLang="en-US"/>
              <a:t>Uncertain</a:t>
            </a:r>
          </a:p>
        </p:txBody>
      </p:sp>
      <p:sp>
        <p:nvSpPr>
          <p:cNvPr id="13318" name="TextBox 5"/>
          <p:cNvSpPr txBox="1">
            <a:spLocks noChangeArrowheads="1"/>
          </p:cNvSpPr>
          <p:nvPr/>
        </p:nvSpPr>
        <p:spPr bwMode="auto">
          <a:xfrm>
            <a:off x="989013" y="2565400"/>
            <a:ext cx="7200900" cy="3416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n-GB" altLang="en-US" sz="5400"/>
              <a:t>Possibly, probably, not sure, maybe, perhaps, sure, certain…</a:t>
            </a:r>
          </a:p>
        </p:txBody>
      </p:sp>
    </p:spTree>
    <p:extLst>
      <p:ext uri="{BB962C8B-B14F-4D97-AF65-F5344CB8AC3E}">
        <p14:creationId xmlns:p14="http://schemas.microsoft.com/office/powerpoint/2010/main" val="24507838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1F497D"/>
      </a:dk2>
      <a:lt2>
        <a:srgbClr val="EEECE1"/>
      </a:lt2>
      <a:accent1>
        <a:srgbClr val="4F81BD"/>
      </a:accent1>
      <a:accent2>
        <a:srgbClr val="953734"/>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616</Words>
  <Application>Microsoft Office PowerPoint</Application>
  <PresentationFormat>On-screen Show (4:3)</PresentationFormat>
  <Paragraphs>56</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mystery of the  Loughshinny skeletons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McFahn</dc:creator>
  <cp:lastModifiedBy>Richard McFahn</cp:lastModifiedBy>
  <cp:revision>17</cp:revision>
  <cp:lastPrinted>2015-01-23T10:09:19Z</cp:lastPrinted>
  <dcterms:created xsi:type="dcterms:W3CDTF">2015-01-23T07:46:13Z</dcterms:created>
  <dcterms:modified xsi:type="dcterms:W3CDTF">2015-01-23T13:33:40Z</dcterms:modified>
</cp:coreProperties>
</file>